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E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E9AD02-26A2-3564-B8F6-9B88052D498E}" v="252" dt="2025-11-07T16:08:30.774"/>
    <p1510:client id="{3F7036C0-6190-7F0A-426D-76A749C5A310}" v="117" dt="2025-11-09T15:35:23.428"/>
    <p1510:client id="{4853324E-6309-2946-EC59-53F5E374E86D}" v="125" dt="2025-11-08T15:25:58.8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150" d="100"/>
          <a:sy n="150" d="100"/>
        </p:scale>
        <p:origin x="614" y="-577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15:35:56.277"/>
    </inkml:context>
    <inkml:brush xml:id="br0">
      <inkml:brushProperty name="width" value="0.35" units="cm"/>
      <inkml:brushProperty name="height" value="0.35" units="cm"/>
      <inkml:brushProperty name="color" value="#FFFFFF"/>
    </inkml:brush>
  </inkml:definitions>
  <inkml:trace contextRef="#ctx0" brushRef="#br0">25474 8541 16383 0 0,'0'3'0'0'0,"0"3"0"0"0,0 7 0 0 0,0 9 0 0 0,0 3 0 0 0,0 7 0 0 0,0 2 0 0 0,0 2 0 0 0,0 0 0 0 0,0-1 0 0 0,0 0 0 0 0,0-4 0 0 0,0-4 0 0 0,0-4 0 0 0,0-4 0 0 0,0-1 0 0 0,0-2 0 0 0,0 0 0 0 0,0 0 0 0 0,0-1 0 0 0,0 1 0 0 0,0 0 0 0 0,0 2 0 0 0,0 2 0 0 0,0 0 0 0 0,0-1 0 0 0,0-1 0 0 0,0 0 0 0 0,0-1 0 0 0,0-1 0 0 0,0 1 0 0 0,0 2 0 0 0,0 0 0 0 0,0 1 0 0 0,0-1 0 0 0,0-1 0 0 0,0 0 0 0 0,0-1 0 0 0,0-1 0 0 0,0 0 0 0 0,0 1 0 0 0,0-1 0 0 0,0 0 0 0 0,0 3 0 0 0,0 1 0 0 0,0 2 0 0 0,0 1 0 0 0,0-1 0 0 0,0-2 0 0 0,0-1 0 0 0,0-1 0 0 0,0-1 0 0 0,0-1 0 0 0,0 0 0 0 0,-3 0 0 0 0,-1 0 0 0 0,1 1 0 0 0,0-1 0 0 0,1 0 0 0 0,1 0 0 0 0,-3 0 0 0 0,0 1 0 0 0,1-1 0 0 0,-3 0 0 0 0,1 0 0 0 0,0 1 0 0 0,2-1 0 0 0,1 0 0 0 0,1 1 0 0 0,0-1 0 0 0,1 0 0 0 0,0 0 0 0 0,0 1 0 0 0,1-1 0 0 0,-1 0 0 0 0,0 1 0 0 0,0-1 0 0 0,0 0 0 0 0,-3-2 0 0 0,0-2 0 0 0,-1 1 0 0 0,1 0 0 0 0,-2-1 0 0 0,1-3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15:35:56.278"/>
    </inkml:context>
    <inkml:brush xml:id="br0">
      <inkml:brushProperty name="width" value="0.35" units="cm"/>
      <inkml:brushProperty name="height" value="0.35" units="cm"/>
      <inkml:brushProperty name="color" value="#FFFFFF"/>
    </inkml:brush>
  </inkml:definitions>
  <inkml:trace contextRef="#ctx0" brushRef="#br0">19486 8625 16383 0 0,'0'6'0'0'0,"3"15"0"0"0,0 13 0 0 0,4 11 0 0 0,-1 7 0 0 0,0 0 0 0 0,-2-4 0 0 0,-2-4 0 0 0,0-4 0 0 0,-1-3 0 0 0,-1-6 0 0 0,0-2 0 0 0,2 0 0 0 0,2-3 0 0 0,-1 0 0 0 0,-1 1 0 0 0,0-1 0 0 0,0-3 0 0 0,-2-1 0 0 0,0-3 0 0 0,0-2 0 0 0,0 0 0 0 0,0-1 0 0 0,0 3 0 0 0,0 0 0 0 0,0 1 0 0 0,0 1 0 0 0,0 1 0 0 0,0 2 0 0 0,0-1 0 0 0,0-1 0 0 0,0 1 0 0 0,0 3 0 0 0,0-2 0 0 0,0 0 0 0 0,0 0 0 0 0,0-1 0 0 0,0-2 0 0 0,0-1 0 0 0,0 1 0 0 0,0 2 0 0 0,0 1 0 0 0,0-1 0 0 0,0 0 0 0 0,0 3 0 0 0,0-1 0 0 0,0-2 0 0 0,0-1 0 0 0,0-3 0 0 0,-3-1 0 0 0,-1-1 0 0 0,1-1 0 0 0,0 0 0 0 0,1 0 0 0 0,1 0 0 0 0,0 0 0 0 0,1 3 0 0 0,0 0 0 0 0,0 1 0 0 0,0-1 0 0 0,0-1 0 0 0,0 0 0 0 0,-2-4 0 0 0,-5-4 0 0 0,0-6 0 0 0,-2-4 0 0 0,-5-3 0 0 0,-3 1 0 0 0,-1-1 0 0 0,-1 1 0 0 0,1 1 0 0 0,0 0 0 0 0,1 0 0 0 0,0 1 0 0 0,3-3 0 0 0,4-3 0 0 0,1-1 0 0 0,-1 1 0 0 0,-1 1 0 0 0,-2-1 0 0 0,-2 0 0 0 0,0-1 0 0 0,-1 0 0 0 0,0 2 0 0 0,-1 1 0 0 0,1-1 0 0 0,-1 0 0 0 0,1 1 0 0 0,-1 1 0 0 0,1 2 0 0 0,-1 0 0 0 0,1 0 0 0 0,0 1 0 0 0,0 0 0 0 0,-1 1 0 0 0,1-1 0 0 0,0 0 0 0 0,-1 0 0 0 0,1 0 0 0 0,0 0 0 0 0,0 0 0 0 0,-1 0 0 0 0,1 0 0 0 0,0 0 0 0 0,0 0 0 0 0,-1 0 0 0 0,1 0 0 0 0,0 0 0 0 0,-1 0 0 0 0,1 0 0 0 0,0 0 0 0 0,0 0 0 0 0,-1 0 0 0 0,1 0 0 0 0,0 0 0 0 0,-1 0 0 0 0,1 0 0 0 0,0 0 0 0 0,0 0 0 0 0,-1 0 0 0 0,1 0 0 0 0,0 0 0 0 0,-1 0 0 0 0,1 0 0 0 0,0 0 0 0 0,0 0 0 0 0,-1 0 0 0 0,1 0 0 0 0,0 0 0 0 0,-1 3 0 0 0,1 1 0 0 0,0-1 0 0 0,0 0 0 0 0,-1-1 0 0 0,1-1 0 0 0,0 0 0 0 0,-1-1 0 0 0,1 0 0 0 0,0 0 0 0 0,0 0 0 0 0,-1 0 0 0 0,1 0 0 0 0,0 0 0 0 0,0 0 0 0 0,-1 0 0 0 0,1-1 0 0 0,0 1 0 0 0,-1 0 0 0 0,1 1 0 0 0,0-1 0 0 0,0 0 0 0 0,-1 0 0 0 0,1 0 0 0 0,0 0 0 0 0,-1 0 0 0 0,1 0 0 0 0,0 0 0 0 0,0 0 0 0 0,-1 0 0 0 0,1 0 0 0 0,0 0 0 0 0,-1 0 0 0 0,1 0 0 0 0,0 0 0 0 0,0 0 0 0 0,-1 0 0 0 0,1 0 0 0 0,0 0 0 0 0,-1 0 0 0 0,1 0 0 0 0,0 0 0 0 0,0 0 0 0 0,-1 0 0 0 0,1 0 0 0 0,0 0 0 0 0,-1 0 0 0 0,1 0 0 0 0,0 0 0 0 0,0 0 0 0 0,-1 0 0 0 0,1 0 0 0 0,0 0 0 0 0,0 0 0 0 0,-1 0 0 0 0,1 0 0 0 0,0 0 0 0 0,-1 0 0 0 0,1 0 0 0 0,5 0 0 0 0,8 0 0 0 0,7 0 0 0 0,5 0 0 0 0,4 0 0 0 0,3 0 0 0 0,1 0 0 0 0,1 0 0 0 0,0 0 0 0 0,-1 0 0 0 0,0 0 0 0 0,-3 2 0 0 0,-1 2 0 0 0,0 2 0 0 0,1 1 0 0 0,0 1 0 0 0,1 0 0 0 0,0 1 0 0 0,1-1 0 0 0,1-2 0 0 0,-1-2 0 0 0,3-1 0 0 0,1-2 0 0 0,3-1 0 0 0,0 0 0 0 0,4 0 0 0 0,4 0 0 0 0,1-1 0 0 0,2 1 0 0 0,2 0 0 0 0,-1 0 0 0 0,1 0 0 0 0,-3 0 0 0 0,-1 0 0 0 0,0 0 0 0 0,-1 0 0 0 0,-2 0 0 0 0,-1 0 0 0 0,-3 0 0 0 0,-2 0 0 0 0,-2 0 0 0 0,-3 0 0 0 0,-1 0 0 0 0,0 0 0 0 0,-1 0 0 0 0,-1-3 0 0 0,1-1 0 0 0,0 1 0 0 0,0 0 0 0 0,0 1 0 0 0,0 1 0 0 0,0 0 0 0 0,1 1 0 0 0,-1 0 0 0 0,-2-3 0 0 0,-2-1 0 0 0,1 1 0 0 0,0 0 0 0 0,2 1 0 0 0,0 1 0 0 0,0 1 0 0 0,1-1 0 0 0,1 1 0 0 0,-1 1 0 0 0,0-1 0 0 0,1 0 0 0 0,-1 0 0 0 0,1 0 0 0 0,-1 0 0 0 0,0 0 0 0 0,1 0 0 0 0,-1 0 0 0 0,0 0 0 0 0,0 0 0 0 0,1 0 0 0 0,-1 0 0 0 0,0 0 0 0 0,1 0 0 0 0,-1 0 0 0 0,0-3 0 0 0,0 0 0 0 0,1-1 0 0 0,-1 1 0 0 0,0 1 0 0 0,1 1 0 0 0,-1 0 0 0 0,0 1 0 0 0,3 0 0 0 0,1 0 0 0 0,0 0 0 0 0,2 1 0 0 0,0-1 0 0 0,-1 0 0 0 0,-1 0 0 0 0,-2 0 0 0 0,0 0 0 0 0,-1 0 0 0 0,-1 3 0 0 0,-3 3 0 0 0,0 1 0 0 0,-1 2 0 0 0,-1 3 0 0 0,-4 1 0 0 0,1-1 0 0 0,-2 0 0 0 0,2-2 0 0 0,-1 0 0 0 0,1-2 0 0 0,2-1 0 0 0,2-3 0 0 0,2-2 0 0 0,1-1 0 0 0,1-1 0 0 0,0 0 0 0 0,1-1 0 0 0,0 1 0 0 0,-4 2 0 0 0,0 1 0 0 0,0 1 0 0 0,-2 1 0 0 0,0 1 0 0 0,-3 1 0 0 0,2 1 0 0 0,0-3 0 0 0,2 0 0 0 0,2-3 0 0 0,1 0 0 0 0,1-2 0 0 0,-3 3 0 0 0,-3 3 0 0 0,0 1 0 0 0,0-1 0 0 0,1-1 0 0 0,3-2 0 0 0,0-2 0 0 0,-1-2 0 0 0,-1-3 0 0 0,1 0 0 0 0,1 1 0 0 0,-2-2 0 0 0,-1 0 0 0 0,1 1 0 0 0,2 0 0 0 0,-3 5 0 0 0,1 2 0 0 0,0 0 0 0 0,1-1 0 0 0,2 1 0 0 0,0-2 0 0 0,1 0 0 0 0,0-1 0 0 0,0 0 0 0 0,-2 3 0 0 0,-1 1 0 0 0,0-1 0 0 0,1 0 0 0 0,0-1 0 0 0,1-1 0 0 0,1 0 0 0 0,0-1 0 0 0,0 0 0 0 0,0 0 0 0 0,1 0 0 0 0,-1-1 0 0 0,-2-1 0 0 0,-2-2 0 0 0,1 0 0 0 0,1 1 0 0 0,0 1 0 0 0,1 1 0 0 0,1 0 0 0 0,0 1 0 0 0,0 0 0 0 0,0 0 0 0 0,1 0 0 0 0,-1 1 0 0 0,1-1 0 0 0,-1 0 0 0 0,0 0 0 0 0,1 0 0 0 0,-1 0 0 0 0,0 0 0 0 0,1 0 0 0 0,-1 0 0 0 0,0 0 0 0 0,0 0 0 0 0,1 0 0 0 0,-1 0 0 0 0,0 0 0 0 0,0 0 0 0 0,1 0 0 0 0,-1 0 0 0 0,0 0 0 0 0,1 0 0 0 0,-1 0 0 0 0,0 0 0 0 0,0 0 0 0 0,1 0 0 0 0,-1 0 0 0 0,0 0 0 0 0,1 0 0 0 0,-1 0 0 0 0,0 0 0 0 0,0 0 0 0 0,1 0 0 0 0,-1 0 0 0 0,0 0 0 0 0,1 0 0 0 0,-1 0 0 0 0,0 0 0 0 0,0 0 0 0 0,1 0 0 0 0,-1 0 0 0 0,0 0 0 0 0,1 0 0 0 0,-1 0 0 0 0,0 0 0 0 0,0 0 0 0 0,1 0 0 0 0,-1 0 0 0 0,0 0 0 0 0,1 0 0 0 0,-1 0 0 0 0,0 0 0 0 0,0 0 0 0 0,1 0 0 0 0,-1 0 0 0 0,0 0 0 0 0,0 0 0 0 0,1 0 0 0 0,-1 0 0 0 0,0 0 0 0 0,1 0 0 0 0,-1 0 0 0 0,0 0 0 0 0,0 0 0 0 0,1 0 0 0 0,-1 0 0 0 0,0 0 0 0 0,1 0 0 0 0,-1 0 0 0 0,0 0 0 0 0,0-3 0 0 0,1-1 0 0 0,-1 1 0 0 0,0 0 0 0 0,1 1 0 0 0,-1 1 0 0 0,0 0 0 0 0,0 1 0 0 0,1-3 0 0 0,-1 0 0 0 0,0-1 0 0 0,-2-1 0 0 0,-7-1 0 0 0,-7 2 0 0 0,-7 0 0 0 0,-4 2 0 0 0,-4 1 0 0 0,-1 0 0 0 0,-2 1 0 0 0,1 0 0 0 0,-1 0 0 0 0,1 1 0 0 0,0-1 0 0 0,0 0 0 0 0,1 0 0 0 0,-1 0 0 0 0,1 0 0 0 0,0 0 0 0 0,0 0 0 0 0,-1 0 0 0 0,4-3 0 0 0,0 0 0 0 0,0-1 0 0 0,0 1 0 0 0,-1 1 0 0 0,-1 1 0 0 0,-1 0 0 0 0,0 1 0 0 0,0 0 0 0 0,-1 0 0 0 0,1 0 0 0 0,0 0 0 0 0,-1 1 0 0 0,1-1 0 0 0,-1 0 0 0 0,1 0 0 0 0,0 0 0 0 0,0 0 0 0 0,-1 0 0 0 0,1 0 0 0 0,0 0 0 0 0,-1 0 0 0 0,4-3 0 0 0,0-1 0 0 0,1 1 0 0 0,-2 0 0 0 0,0 1 0 0 0,-1 1 0 0 0,-1 0 0 0 0,0 1 0 0 0,-3 0 0 0 0,-1 0 0 0 0,0 0 0 0 0,1 0 0 0 0,0 0 0 0 0,2 0 0 0 0,0 0 0 0 0,0 1 0 0 0,1-1 0 0 0,0 0 0 0 0,0 0 0 0 0,0 0 0 0 0,-1 0 0 0 0,1 0 0 0 0,0-1 0 0 0,0 1 0 0 0,-1 0 0 0 0,1 0 0 0 0,0 0 0 0 0,0 0 0 0 0,-1 0 0 0 0,1 0 0 0 0,0 0 0 0 0,-1 0 0 0 0,4-2 0 0 0,0-2 0 0 0,1 1 0 0 0,-2 0 0 0 0,0 1 0 0 0,-1 0 0 0 0,-1 2 0 0 0,0-3 0 0 0,0-1 0 0 0,-1 1 0 0 0,1 0 0 0 0,0 1 0 0 0,-1 1 0 0 0,1 0 0 0 0,-1 1 0 0 0,1 0 0 0 0,0 0 0 0 0,0 1 0 0 0,-1-1 0 0 0,1 0 0 0 0,0 0 0 0 0,0 0 0 0 0,-1 0 0 0 0,1 0 0 0 0,0 0 0 0 0,-1 0 0 0 0,1 0 0 0 0,0 0 0 0 0,0 0 0 0 0,-1 0 0 0 0,1 0 0 0 0,0 0 0 0 0,-1 0 0 0 0,1 0 0 0 0,0 0 0 0 0,0 0 0 0 0,-1 0 0 0 0,1 0 0 0 0,0 0 0 0 0,-1 0 0 0 0,4 0 0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2897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71497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751B3C-2C81-45AC-B7E7-E5D7E9F351C0}"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94611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751B3C-2C81-45AC-B7E7-E5D7E9F351C0}" type="datetimeFigureOut">
              <a:rPr lang="en-GB" smtClean="0"/>
              <a:t>18/11/2025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09248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751B3C-2C81-45AC-B7E7-E5D7E9F351C0}" type="datetimeFigureOut">
              <a:rPr lang="en-GB" smtClean="0"/>
              <a:t>18/11/2025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512301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751B3C-2C81-45AC-B7E7-E5D7E9F351C0}" type="datetimeFigureOut">
              <a:rPr lang="en-GB" smtClean="0"/>
              <a:t>18/11/2025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80855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51B3C-2C81-45AC-B7E7-E5D7E9F351C0}" type="datetimeFigureOut">
              <a:rPr lang="en-GB" smtClean="0"/>
              <a:t>18/11/2025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43079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18/11/2025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342923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18/11/2025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3785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98224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69759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5751B3C-2C81-45AC-B7E7-E5D7E9F351C0}" type="datetimeFigureOut">
              <a:rPr lang="en-GB" smtClean="0"/>
              <a:t>18/11/2025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4CBE32A-3EF9-45BB-B81E-3AE8EF1F9334}" type="slidenum">
              <a:rPr lang="en-GB" smtClean="0"/>
              <a:t>‹#›</a:t>
            </a:fld>
            <a:endParaRPr lang="en-GB"/>
          </a:p>
        </p:txBody>
      </p:sp>
    </p:spTree>
    <p:extLst>
      <p:ext uri="{BB962C8B-B14F-4D97-AF65-F5344CB8AC3E}">
        <p14:creationId xmlns:p14="http://schemas.microsoft.com/office/powerpoint/2010/main" val="31852778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18" Type="http://schemas.openxmlformats.org/officeDocument/2006/relationships/image" Target="../media/image17.jpeg"/><Relationship Id="rId3" Type="http://schemas.openxmlformats.org/officeDocument/2006/relationships/image" Target="../media/image2.png"/><Relationship Id="rId21" Type="http://schemas.openxmlformats.org/officeDocument/2006/relationships/image" Target="../media/image20.png"/><Relationship Id="rId7" Type="http://schemas.openxmlformats.org/officeDocument/2006/relationships/image" Target="../media/image6.jpeg"/><Relationship Id="rId12" Type="http://schemas.openxmlformats.org/officeDocument/2006/relationships/image" Target="../media/image11.png"/><Relationship Id="rId17" Type="http://schemas.openxmlformats.org/officeDocument/2006/relationships/image" Target="../media/image16.jpeg"/><Relationship Id="rId2" Type="http://schemas.openxmlformats.org/officeDocument/2006/relationships/image" Target="../media/image1.png"/><Relationship Id="rId16" Type="http://schemas.openxmlformats.org/officeDocument/2006/relationships/image" Target="../media/image15.jpe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tmp"/><Relationship Id="rId5" Type="http://schemas.openxmlformats.org/officeDocument/2006/relationships/image" Target="../media/image4.png"/><Relationship Id="rId15" Type="http://schemas.openxmlformats.org/officeDocument/2006/relationships/image" Target="../media/image14.tmp"/><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s>
</file>

<file path=ppt/slides/_rels/slide2.xml.rels><?xml version="1.0" encoding="UTF-8" standalone="yes"?>
<Relationships xmlns="http://schemas.openxmlformats.org/package/2006/relationships"><Relationship Id="rId8" Type="http://schemas.openxmlformats.org/officeDocument/2006/relationships/hyperlink" Target="https://www.facebook.com/profile.php?id=100063108315934&amp;notif_id=1691892058105206&amp;notif_t=page_user_activity&amp;ref=notif" TargetMode="External"/><Relationship Id="rId13" Type="http://schemas.openxmlformats.org/officeDocument/2006/relationships/image" Target="../media/image26.png"/><Relationship Id="rId18" Type="http://schemas.openxmlformats.org/officeDocument/2006/relationships/image" Target="../media/image29.png"/><Relationship Id="rId26" Type="http://schemas.openxmlformats.org/officeDocument/2006/relationships/image" Target="../media/image34.png"/><Relationship Id="rId3" Type="http://schemas.openxmlformats.org/officeDocument/2006/relationships/image" Target="../media/image2.png"/><Relationship Id="rId21" Type="http://schemas.openxmlformats.org/officeDocument/2006/relationships/image" Target="../media/image31.png"/><Relationship Id="rId7" Type="http://schemas.openxmlformats.org/officeDocument/2006/relationships/image" Target="../media/image23.png"/><Relationship Id="rId12" Type="http://schemas.openxmlformats.org/officeDocument/2006/relationships/image" Target="../media/image25.png"/><Relationship Id="rId17" Type="http://schemas.openxmlformats.org/officeDocument/2006/relationships/image" Target="../media/image28.jpeg"/><Relationship Id="rId25" Type="http://schemas.openxmlformats.org/officeDocument/2006/relationships/customXml" Target="../ink/ink2.xml"/><Relationship Id="rId2" Type="http://schemas.openxmlformats.org/officeDocument/2006/relationships/image" Target="../media/image1.png"/><Relationship Id="rId16" Type="http://schemas.openxmlformats.org/officeDocument/2006/relationships/image" Target="../media/image27.jpeg"/><Relationship Id="rId20" Type="http://schemas.openxmlformats.org/officeDocument/2006/relationships/image" Target="../media/image30.png"/><Relationship Id="rId1" Type="http://schemas.openxmlformats.org/officeDocument/2006/relationships/slideLayout" Target="../slideLayouts/slideLayout1.xml"/><Relationship Id="rId6" Type="http://schemas.openxmlformats.org/officeDocument/2006/relationships/image" Target="../media/image22.png"/><Relationship Id="rId11" Type="http://schemas.openxmlformats.org/officeDocument/2006/relationships/image" Target="../media/image24.png"/><Relationship Id="rId24" Type="http://schemas.openxmlformats.org/officeDocument/2006/relationships/image" Target="../media/image33.png"/><Relationship Id="rId5" Type="http://schemas.openxmlformats.org/officeDocument/2006/relationships/image" Target="../media/image9.png"/><Relationship Id="rId15" Type="http://schemas.openxmlformats.org/officeDocument/2006/relationships/image" Target="../media/image12.png"/><Relationship Id="rId23" Type="http://schemas.openxmlformats.org/officeDocument/2006/relationships/customXml" Target="../ink/ink1.xml"/><Relationship Id="rId10" Type="http://schemas.openxmlformats.org/officeDocument/2006/relationships/hyperlink" Target="https://www.bsp.leeds.sch.uk/year-2-11/" TargetMode="External"/><Relationship Id="rId19"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hyperlink" Target="https://twitter.com/BSPLeeds" TargetMode="External"/><Relationship Id="rId14" Type="http://schemas.openxmlformats.org/officeDocument/2006/relationships/image" Target="../media/image11.png"/><Relationship Id="rId22"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2 newsletter—autumn 2</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731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6" name="Text Box 23">
            <a:extLst>
              <a:ext uri="{FF2B5EF4-FFF2-40B4-BE49-F238E27FC236}">
                <a16:creationId xmlns:a16="http://schemas.microsoft.com/office/drawing/2014/main" id="{71AA5C8C-2BC0-160A-6907-945207F1E7E3}"/>
              </a:ext>
            </a:extLst>
          </p:cNvPr>
          <p:cNvSpPr txBox="1">
            <a:spLocks noChangeArrowheads="1"/>
          </p:cNvSpPr>
          <p:nvPr/>
        </p:nvSpPr>
        <p:spPr bwMode="auto">
          <a:xfrm>
            <a:off x="124390" y="1058388"/>
            <a:ext cx="6609219" cy="120082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effectLst/>
              </a:rPr>
              <a:t>Welcome back everyone. We hope you all enjoyed your half term holiday. </a:t>
            </a:r>
          </a:p>
          <a:p>
            <a:pPr algn="ctr" defTabSz="914400" eaLnBrk="0" fontAlgn="base" hangingPunct="0">
              <a:spcBef>
                <a:spcPct val="0"/>
              </a:spcBef>
              <a:spcAft>
                <a:spcPct val="0"/>
              </a:spcAft>
            </a:pPr>
            <a:r>
              <a:rPr kumimoji="0" lang="en-GB" altLang="en-US" sz="1400" b="0" i="0" u="none" strike="noStrike" cap="none" normalizeH="0" baseline="0" dirty="0">
                <a:ln>
                  <a:noFill/>
                </a:ln>
                <a:effectLst/>
              </a:rPr>
              <a:t>We begin this half term with ou</a:t>
            </a:r>
            <a:r>
              <a:rPr lang="en-GB" altLang="en-US" sz="1400" dirty="0"/>
              <a:t>r new topic ‘Hot or Cold?’. </a:t>
            </a:r>
            <a:endParaRPr lang="en-GB" altLang="en-US" sz="1400" dirty="0">
              <a:ea typeface="Calibri"/>
              <a:cs typeface="Calibri"/>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dirty="0"/>
              <a:t>We have a lot of exciting things planned for Autumn 2.</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dirty="0"/>
              <a:t>Year 2 will be leading the nativity this year! They are very excited to put on an amazing show, and we have already started to practise singing our Christmas songs! </a:t>
            </a:r>
            <a:endParaRPr kumimoji="0" lang="en-GB" altLang="en-US" sz="14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p:txBody>
      </p:sp>
      <p:sp>
        <p:nvSpPr>
          <p:cNvPr id="1028" name="Text Box 23">
            <a:extLst>
              <a:ext uri="{FF2B5EF4-FFF2-40B4-BE49-F238E27FC236}">
                <a16:creationId xmlns:a16="http://schemas.microsoft.com/office/drawing/2014/main" id="{B28CA51A-F897-AD98-D8F1-447ED78A11BC}"/>
              </a:ext>
            </a:extLst>
          </p:cNvPr>
          <p:cNvSpPr txBox="1">
            <a:spLocks noChangeArrowheads="1"/>
          </p:cNvSpPr>
          <p:nvPr/>
        </p:nvSpPr>
        <p:spPr bwMode="auto">
          <a:xfrm>
            <a:off x="3494634" y="4176669"/>
            <a:ext cx="3215346" cy="162425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Key dates</a:t>
            </a:r>
            <a:endParaRPr kumimoji="0" lang="en-GB" altLang="en-US" sz="1200" b="1" i="0" u="none" strike="noStrike" cap="none" normalizeH="0" baseline="0" dirty="0">
              <a:ln>
                <a:noFill/>
              </a:ln>
              <a:effectLst/>
            </a:endParaRPr>
          </a:p>
          <a:p>
            <a:pPr defTabSz="914400" eaLnBrk="0" fontAlgn="base" hangingPunct="0">
              <a:spcBef>
                <a:spcPct val="0"/>
              </a:spcBef>
              <a:spcAft>
                <a:spcPct val="0"/>
              </a:spcAft>
            </a:pPr>
            <a:r>
              <a:rPr lang="en-GB" altLang="en-US" sz="1100" dirty="0"/>
              <a:t>Friday 14</a:t>
            </a:r>
            <a:r>
              <a:rPr lang="en-GB" altLang="en-US" sz="1100" baseline="30000" dirty="0"/>
              <a:t>th</a:t>
            </a:r>
            <a:r>
              <a:rPr lang="en-GB" altLang="en-US" sz="1100" dirty="0"/>
              <a:t> November – Children in Need (non- uniform day)</a:t>
            </a:r>
          </a:p>
          <a:p>
            <a:pPr defTabSz="914400" eaLnBrk="0" fontAlgn="base" hangingPunct="0">
              <a:spcBef>
                <a:spcPct val="0"/>
              </a:spcBef>
              <a:spcAft>
                <a:spcPct val="0"/>
              </a:spcAft>
            </a:pPr>
            <a:r>
              <a:rPr lang="en-GB" altLang="en-US" sz="1100" dirty="0"/>
              <a:t>Wednesday 26</a:t>
            </a:r>
            <a:r>
              <a:rPr lang="en-GB" altLang="en-US" sz="1100" baseline="30000" dirty="0"/>
              <a:t>th</a:t>
            </a:r>
            <a:r>
              <a:rPr lang="en-GB" altLang="en-US" sz="1100" dirty="0"/>
              <a:t> November – Year 2 family breakfast</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t>Tuesday 16</a:t>
            </a:r>
            <a:r>
              <a:rPr lang="en-GB" altLang="en-US" sz="1100" baseline="30000" dirty="0"/>
              <a:t>th</a:t>
            </a:r>
            <a:r>
              <a:rPr lang="en-GB" altLang="en-US" sz="1100" dirty="0"/>
              <a:t> December – Y2 Stay and Christmas craft</a:t>
            </a:r>
            <a:endParaRPr kumimoji="0" lang="en-GB" altLang="en-US" sz="11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t>Wedne</a:t>
            </a:r>
            <a:r>
              <a:rPr kumimoji="0" lang="en-GB" altLang="en-US" sz="1100" i="0" u="none" strike="noStrike" cap="none" normalizeH="0" baseline="0" dirty="0">
                <a:ln>
                  <a:noFill/>
                </a:ln>
                <a:effectLst/>
              </a:rPr>
              <a:t>sday 10</a:t>
            </a:r>
            <a:r>
              <a:rPr kumimoji="0" lang="en-GB" altLang="en-US" sz="1100" i="0" u="none" strike="noStrike" cap="none" normalizeH="0" baseline="30000" dirty="0">
                <a:ln>
                  <a:noFill/>
                </a:ln>
                <a:effectLst/>
              </a:rPr>
              <a:t>th</a:t>
            </a:r>
            <a:r>
              <a:rPr kumimoji="0" lang="en-GB" altLang="en-US" sz="1100" i="0" u="none" strike="noStrike" cap="none" normalizeH="0" baseline="0" dirty="0">
                <a:ln>
                  <a:noFill/>
                </a:ln>
                <a:effectLst/>
              </a:rPr>
              <a:t> December – KS1 Christmas Performance</a:t>
            </a: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i="0" u="none" strike="noStrike" cap="none" normalizeH="0" baseline="0" dirty="0">
                <a:ln>
                  <a:noFill/>
                </a:ln>
                <a:effectLst/>
              </a:rPr>
              <a:t>Wednesday </a:t>
            </a:r>
            <a:r>
              <a:rPr lang="en-GB" altLang="en-US" sz="1100" dirty="0"/>
              <a:t>3</a:t>
            </a:r>
            <a:r>
              <a:rPr lang="en-GB" altLang="en-US" sz="1100" baseline="30000" dirty="0"/>
              <a:t>rd</a:t>
            </a:r>
            <a:r>
              <a:rPr kumimoji="0" lang="en-GB" altLang="en-US" sz="1100" i="0" u="none" strike="noStrike" cap="none" normalizeH="0" baseline="0" dirty="0">
                <a:ln>
                  <a:noFill/>
                </a:ln>
                <a:effectLst/>
              </a:rPr>
              <a:t> December – Chris</a:t>
            </a:r>
            <a:r>
              <a:rPr lang="en-GB" altLang="en-US" sz="1100" dirty="0"/>
              <a:t>tmas Fair </a:t>
            </a:r>
            <a:endParaRPr kumimoji="0" lang="en-GB" altLang="en-US" sz="11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2" name="Text Box 23">
            <a:extLst>
              <a:ext uri="{FF2B5EF4-FFF2-40B4-BE49-F238E27FC236}">
                <a16:creationId xmlns:a16="http://schemas.microsoft.com/office/drawing/2014/main" id="{75B85901-017A-EF5A-BE3C-A7ECA40C0B98}"/>
              </a:ext>
            </a:extLst>
          </p:cNvPr>
          <p:cNvSpPr txBox="1">
            <a:spLocks noChangeArrowheads="1"/>
          </p:cNvSpPr>
          <p:nvPr/>
        </p:nvSpPr>
        <p:spPr bwMode="auto">
          <a:xfrm>
            <a:off x="3498031" y="2526942"/>
            <a:ext cx="3215346" cy="163072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Our Christian value this half term is…</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b="1" dirty="0">
                <a:solidFill>
                  <a:srgbClr val="C00000"/>
                </a:solidFill>
                <a:latin typeface="Modern Love Caps"/>
              </a:rPr>
              <a:t>Perseverance</a:t>
            </a: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31" name="Picture 1030" descr="A picture containing text&#10;&#10;Description automatically generated">
            <a:extLst>
              <a:ext uri="{FF2B5EF4-FFF2-40B4-BE49-F238E27FC236}">
                <a16:creationId xmlns:a16="http://schemas.microsoft.com/office/drawing/2014/main" id="{C40A733D-2C9E-C0C0-19A7-9B29CA2E23E4}"/>
              </a:ext>
            </a:extLst>
          </p:cNvPr>
          <p:cNvPicPr>
            <a:picLocks noChangeAspect="1"/>
          </p:cNvPicPr>
          <p:nvPr/>
        </p:nvPicPr>
        <p:blipFill rotWithShape="1">
          <a:blip r:embed="rId5">
            <a:extLst>
              <a:ext uri="{28A0092B-C50C-407E-A947-70E740481C1C}">
                <a14:useLocalDpi xmlns:a14="http://schemas.microsoft.com/office/drawing/2010/main" val="0"/>
              </a:ext>
            </a:extLst>
          </a:blip>
          <a:srcRect l="28364" t="46404" r="44021" b="32204"/>
          <a:stretch/>
        </p:blipFill>
        <p:spPr>
          <a:xfrm>
            <a:off x="6401121" y="4235900"/>
            <a:ext cx="391886" cy="429431"/>
          </a:xfrm>
          <a:prstGeom prst="rect">
            <a:avLst/>
          </a:prstGeom>
        </p:spPr>
      </p:pic>
      <p:sp>
        <p:nvSpPr>
          <p:cNvPr id="62" name="Text Box 23">
            <a:extLst>
              <a:ext uri="{FF2B5EF4-FFF2-40B4-BE49-F238E27FC236}">
                <a16:creationId xmlns:a16="http://schemas.microsoft.com/office/drawing/2014/main" id="{639108DE-7527-BDE8-329F-79A3C5AA8FCF}"/>
              </a:ext>
            </a:extLst>
          </p:cNvPr>
          <p:cNvSpPr txBox="1">
            <a:spLocks noChangeArrowheads="1"/>
          </p:cNvSpPr>
          <p:nvPr/>
        </p:nvSpPr>
        <p:spPr bwMode="auto">
          <a:xfrm>
            <a:off x="119531" y="6318330"/>
            <a:ext cx="3215346" cy="2951031"/>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maths</a:t>
            </a:r>
            <a:endParaRPr lang="en-US" altLang="en-US" sz="1200" dirty="0"/>
          </a:p>
          <a:p>
            <a:pPr defTabSz="914400" eaLnBrk="0" fontAlgn="base" hangingPunct="0">
              <a:spcBef>
                <a:spcPct val="0"/>
              </a:spcBef>
              <a:spcAft>
                <a:spcPct val="0"/>
              </a:spcAft>
            </a:pPr>
            <a:r>
              <a:rPr lang="en-US" altLang="en-US" sz="1200" dirty="0"/>
              <a:t>We will continue to recall number bonds to 10 and 100, identifying patterns and using the language ‘if I know that five plus five is ten, then fifty plus fifty equals one hundred. 5+5=10, 50+50=100. </a:t>
            </a:r>
            <a:r>
              <a:rPr kumimoji="0" lang="en-US" altLang="en-US" sz="1200" i="0" u="none" strike="noStrike" cap="none" normalizeH="0" baseline="0" dirty="0">
                <a:ln>
                  <a:noFill/>
                </a:ln>
                <a:solidFill>
                  <a:schemeClr val="tx1"/>
                </a:solidFill>
                <a:effectLst/>
              </a:rPr>
              <a:t>The children will </a:t>
            </a:r>
            <a:r>
              <a:rPr lang="en-US" altLang="en-US" sz="1200" dirty="0"/>
              <a:t>continue completing the unit ‘addition and subtraction’.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200" dirty="0"/>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t>They will then move onto shape which will include, </a:t>
            </a:r>
            <a:r>
              <a:rPr lang="en-US" altLang="en-US" sz="1200" dirty="0" err="1"/>
              <a:t>recognising</a:t>
            </a:r>
            <a:r>
              <a:rPr lang="en-US" altLang="en-US" sz="1200" dirty="0"/>
              <a:t> 2D and 3D shapes, counting sides and vertices on shapes, and finding lines of symmetry. </a:t>
            </a:r>
            <a:endParaRPr kumimoji="0" lang="en-US" altLang="en-US" sz="1200" i="0" u="none" strike="noStrike" cap="none" normalizeH="0" baseline="0" dirty="0">
              <a:ln>
                <a:noFill/>
              </a:ln>
              <a:solidFill>
                <a:schemeClr val="tx1"/>
              </a:solidFill>
              <a:effectLst/>
            </a:endParaRPr>
          </a:p>
        </p:txBody>
      </p:sp>
      <p:sp>
        <p:nvSpPr>
          <p:cNvPr id="63" name="Text Box 23">
            <a:extLst>
              <a:ext uri="{FF2B5EF4-FFF2-40B4-BE49-F238E27FC236}">
                <a16:creationId xmlns:a16="http://schemas.microsoft.com/office/drawing/2014/main" id="{C5810336-8FC8-60B5-0C97-EACDF113BA39}"/>
              </a:ext>
            </a:extLst>
          </p:cNvPr>
          <p:cNvSpPr txBox="1">
            <a:spLocks noChangeArrowheads="1"/>
          </p:cNvSpPr>
          <p:nvPr/>
        </p:nvSpPr>
        <p:spPr bwMode="auto">
          <a:xfrm>
            <a:off x="3518263" y="5879416"/>
            <a:ext cx="3215346" cy="2353278"/>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English</a:t>
            </a:r>
          </a:p>
          <a:p>
            <a:pPr algn="ctr" defTabSz="914400" eaLnBrk="0" fontAlgn="base" hangingPunct="0">
              <a:spcBef>
                <a:spcPct val="0"/>
              </a:spcBef>
              <a:spcAft>
                <a:spcPct val="0"/>
              </a:spcAft>
            </a:pPr>
            <a:r>
              <a:rPr lang="en-GB" altLang="en-US" sz="1200" dirty="0">
                <a:solidFill>
                  <a:srgbClr val="000000"/>
                </a:solidFill>
              </a:rPr>
              <a:t>The children will continue to use a range of fiction and non-fiction texts as a writing stimulus. They will create fact files about penguins, incorporating their learning about cold places. They will also create an</a:t>
            </a:r>
            <a:r>
              <a:rPr lang="en-GB" altLang="en-US" sz="1200" dirty="0"/>
              <a:t> exciting</a:t>
            </a:r>
            <a:r>
              <a:rPr lang="en-GB" altLang="en-US" sz="1200" dirty="0">
                <a:solidFill>
                  <a:srgbClr val="000000"/>
                </a:solidFill>
              </a:rPr>
              <a:t> adventure story. The children will be expected to write using their best handwriting. </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40" name="Picture 1039" descr="A picture containing shape&#10;&#10;Description automatically generated">
            <a:extLst>
              <a:ext uri="{FF2B5EF4-FFF2-40B4-BE49-F238E27FC236}">
                <a16:creationId xmlns:a16="http://schemas.microsoft.com/office/drawing/2014/main" id="{0AA8288A-CDED-EDB0-EED0-005660507D4E}"/>
              </a:ext>
            </a:extLst>
          </p:cNvPr>
          <p:cNvPicPr>
            <a:picLocks noChangeAspect="1"/>
          </p:cNvPicPr>
          <p:nvPr/>
        </p:nvPicPr>
        <p:blipFill rotWithShape="1">
          <a:blip r:embed="rId6">
            <a:extLst>
              <a:ext uri="{28A0092B-C50C-407E-A947-70E740481C1C}">
                <a14:useLocalDpi xmlns:a14="http://schemas.microsoft.com/office/drawing/2010/main" val="0"/>
              </a:ext>
            </a:extLst>
          </a:blip>
          <a:srcRect l="1743" t="56202" r="54822" b="11809"/>
          <a:stretch/>
        </p:blipFill>
        <p:spPr>
          <a:xfrm>
            <a:off x="6353565" y="5798669"/>
            <a:ext cx="411982" cy="429224"/>
          </a:xfrm>
          <a:prstGeom prst="rect">
            <a:avLst/>
          </a:prstGeom>
        </p:spPr>
      </p:pic>
      <p:pic>
        <p:nvPicPr>
          <p:cNvPr id="1083" name="Picture 59" descr="Horizontal stack of colored books flat icon Vector Image">
            <a:extLst>
              <a:ext uri="{FF2B5EF4-FFF2-40B4-BE49-F238E27FC236}">
                <a16:creationId xmlns:a16="http://schemas.microsoft.com/office/drawing/2014/main" id="{E1ECA215-5FCA-452E-5DA3-9DA72ACE88C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124" t="14282" r="18249" b="23328"/>
          <a:stretch/>
        </p:blipFill>
        <p:spPr bwMode="auto">
          <a:xfrm>
            <a:off x="3494634" y="5871558"/>
            <a:ext cx="303592" cy="311735"/>
          </a:xfrm>
          <a:prstGeom prst="rect">
            <a:avLst/>
          </a:prstGeom>
          <a:noFill/>
          <a:extLst>
            <a:ext uri="{909E8E84-426E-40DD-AFC4-6F175D3DCCD1}">
              <a14:hiddenFill xmlns:a14="http://schemas.microsoft.com/office/drawing/2010/main">
                <a:solidFill>
                  <a:srgbClr val="FFFFFF"/>
                </a:solidFill>
              </a14:hiddenFill>
            </a:ext>
          </a:extLst>
        </p:spPr>
      </p:pic>
      <p:sp>
        <p:nvSpPr>
          <p:cNvPr id="75" name="Text Box 23">
            <a:extLst>
              <a:ext uri="{FF2B5EF4-FFF2-40B4-BE49-F238E27FC236}">
                <a16:creationId xmlns:a16="http://schemas.microsoft.com/office/drawing/2014/main" id="{379DABDC-D5A0-C399-C65F-520BA2AC6D3F}"/>
              </a:ext>
            </a:extLst>
          </p:cNvPr>
          <p:cNvSpPr txBox="1">
            <a:spLocks noChangeArrowheads="1"/>
          </p:cNvSpPr>
          <p:nvPr/>
        </p:nvSpPr>
        <p:spPr bwMode="auto">
          <a:xfrm>
            <a:off x="119531" y="2531762"/>
            <a:ext cx="3215346" cy="177991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odern Love Caps" panose="04070805081001020A01" pitchFamily="82" charset="0"/>
              </a:rPr>
              <a:t>Theme and big question</a:t>
            </a:r>
          </a:p>
          <a:p>
            <a:pPr algn="ctr" defTabSz="914400" eaLnBrk="0" fontAlgn="base" hangingPunct="0">
              <a:spcBef>
                <a:spcPct val="0"/>
              </a:spcBef>
              <a:spcAft>
                <a:spcPct val="0"/>
              </a:spcAft>
            </a:pPr>
            <a:r>
              <a:rPr lang="en-GB" altLang="en-US" sz="2000" dirty="0">
                <a:solidFill>
                  <a:srgbClr val="C00000"/>
                </a:solidFill>
              </a:rPr>
              <a:t>Hot or Cold?</a:t>
            </a:r>
            <a:endParaRPr lang="en-GB" altLang="en-US" sz="2000" b="0" i="0" u="none" strike="noStrike" cap="none" normalizeH="0" baseline="0" dirty="0">
              <a:ln>
                <a:noFill/>
              </a:ln>
              <a:solidFill>
                <a:srgbClr val="C00000"/>
              </a:solidFill>
              <a:effectLst/>
              <a:ea typeface="Calibri"/>
              <a:cs typeface="Calibri"/>
            </a:endParaRPr>
          </a:p>
          <a:p>
            <a:pPr algn="ctr" defTabSz="914400" eaLnBrk="0" fontAlgn="base" hangingPunct="0">
              <a:spcBef>
                <a:spcPct val="0"/>
              </a:spcBef>
              <a:spcAft>
                <a:spcPct val="0"/>
              </a:spcAft>
            </a:pPr>
            <a:r>
              <a:rPr lang="en-GB" sz="1300" dirty="0">
                <a:latin typeface="Calibri"/>
                <a:ea typeface="Calibri"/>
                <a:cs typeface="Arial"/>
              </a:rPr>
              <a:t>Would you rather live in a hot or cold place?</a:t>
            </a:r>
            <a:endParaRPr lang="en-GB" sz="1300" dirty="0">
              <a:effectLst/>
              <a:latin typeface="Calibri"/>
              <a:ea typeface="Calibri"/>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6" name="Picture 57" descr="Free question mark - Vector Art">
            <a:extLst>
              <a:ext uri="{FF2B5EF4-FFF2-40B4-BE49-F238E27FC236}">
                <a16:creationId xmlns:a16="http://schemas.microsoft.com/office/drawing/2014/main" id="{0374458D-A5AC-7C1E-5DD5-F58C8051BB8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549" t="7917" r="8880" b="6352"/>
          <a:stretch/>
        </p:blipFill>
        <p:spPr bwMode="auto">
          <a:xfrm>
            <a:off x="44158" y="2495338"/>
            <a:ext cx="378965" cy="375973"/>
          </a:xfrm>
          <a:prstGeom prst="rect">
            <a:avLst/>
          </a:prstGeom>
          <a:noFill/>
          <a:extLst>
            <a:ext uri="{909E8E84-426E-40DD-AFC4-6F175D3DCCD1}">
              <a14:hiddenFill xmlns:a14="http://schemas.microsoft.com/office/drawing/2010/main">
                <a:solidFill>
                  <a:srgbClr val="FFFFFF"/>
                </a:solidFill>
              </a14:hiddenFill>
            </a:ext>
          </a:extLst>
        </p:spPr>
      </p:pic>
      <p:sp>
        <p:nvSpPr>
          <p:cNvPr id="80" name="Text Box 23">
            <a:extLst>
              <a:ext uri="{FF2B5EF4-FFF2-40B4-BE49-F238E27FC236}">
                <a16:creationId xmlns:a16="http://schemas.microsoft.com/office/drawing/2014/main" id="{A1574DFF-9A31-B653-FA98-CE9352A13AB3}"/>
              </a:ext>
            </a:extLst>
          </p:cNvPr>
          <p:cNvSpPr txBox="1">
            <a:spLocks noChangeArrowheads="1"/>
          </p:cNvSpPr>
          <p:nvPr/>
        </p:nvSpPr>
        <p:spPr bwMode="auto">
          <a:xfrm>
            <a:off x="119531" y="4438685"/>
            <a:ext cx="3215346" cy="1752641"/>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lang="en-GB" sz="1200" dirty="0"/>
              <a:t>Please remember to bring your child’s book                 bag to school </a:t>
            </a:r>
            <a:r>
              <a:rPr lang="en-GB" sz="1200" b="1" dirty="0"/>
              <a:t>every day </a:t>
            </a:r>
            <a:r>
              <a:rPr lang="en-GB" sz="1200" dirty="0"/>
              <a:t>and check inside for new books and notices. Please ensure that PE kits are brought in for PE days, and that they are labelled with your child’s name. Remember to label all items of uniform too! </a:t>
            </a:r>
          </a:p>
          <a:p>
            <a:pPr marL="0" marR="0" lvl="0" indent="0" defTabSz="914400" rtl="0" eaLnBrk="0" fontAlgn="base" latinLnBrk="0" hangingPunct="0">
              <a:lnSpc>
                <a:spcPct val="100000"/>
              </a:lnSpc>
              <a:spcBef>
                <a:spcPct val="0"/>
              </a:spcBef>
              <a:spcAft>
                <a:spcPct val="0"/>
              </a:spcAft>
              <a:buClrTx/>
              <a:buSzTx/>
              <a:buFontTx/>
              <a:buNone/>
              <a:tabLst/>
            </a:pPr>
            <a:r>
              <a:rPr lang="en-GB" sz="1200" b="1" dirty="0"/>
              <a:t>Please can all children bring their water bottles with them every day and filled with water only. </a:t>
            </a:r>
            <a:endParaRPr kumimoji="0" lang="en-GB" altLang="en-US" sz="1200" b="1" i="0" u="none" strike="noStrike" cap="none" normalizeH="0" baseline="0" dirty="0">
              <a:ln>
                <a:noFill/>
              </a:ln>
              <a:solidFill>
                <a:srgbClr val="008000"/>
              </a:solidFill>
              <a:effectLst/>
            </a:endParaRPr>
          </a:p>
        </p:txBody>
      </p:sp>
      <p:pic>
        <p:nvPicPr>
          <p:cNvPr id="81" name="Picture 80" descr="A picture containing text&#10;&#10;Description automatically generated">
            <a:extLst>
              <a:ext uri="{FF2B5EF4-FFF2-40B4-BE49-F238E27FC236}">
                <a16:creationId xmlns:a16="http://schemas.microsoft.com/office/drawing/2014/main" id="{75169FEA-8080-889B-A8D6-0B5C86475E85}"/>
              </a:ext>
            </a:extLst>
          </p:cNvPr>
          <p:cNvPicPr>
            <a:picLocks noChangeAspect="1"/>
          </p:cNvPicPr>
          <p:nvPr/>
        </p:nvPicPr>
        <p:blipFill rotWithShape="1">
          <a:blip r:embed="rId9">
            <a:extLst>
              <a:ext uri="{28A0092B-C50C-407E-A947-70E740481C1C}">
                <a14:useLocalDpi xmlns:a14="http://schemas.microsoft.com/office/drawing/2010/main" val="0"/>
              </a:ext>
            </a:extLst>
          </a:blip>
          <a:srcRect l="25909" t="36657" r="27451" b="32204"/>
          <a:stretch/>
        </p:blipFill>
        <p:spPr>
          <a:xfrm>
            <a:off x="2953179" y="4395146"/>
            <a:ext cx="518806" cy="490008"/>
          </a:xfrm>
          <a:prstGeom prst="rect">
            <a:avLst/>
          </a:prstGeom>
        </p:spPr>
      </p:pic>
      <p:pic>
        <p:nvPicPr>
          <p:cNvPr id="1035" name="Picture 1034">
            <a:extLst>
              <a:ext uri="{FF2B5EF4-FFF2-40B4-BE49-F238E27FC236}">
                <a16:creationId xmlns:a16="http://schemas.microsoft.com/office/drawing/2014/main" id="{49663328-BE24-58F9-7DB0-D8B0FD85B2B8}"/>
              </a:ext>
            </a:extLst>
          </p:cNvPr>
          <p:cNvPicPr>
            <a:picLocks noChangeAspect="1"/>
          </p:cNvPicPr>
          <p:nvPr/>
        </p:nvPicPr>
        <p:blipFill rotWithShape="1">
          <a:blip r:embed="rId10">
            <a:extLst>
              <a:ext uri="{28A0092B-C50C-407E-A947-70E740481C1C}">
                <a14:useLocalDpi xmlns:a14="http://schemas.microsoft.com/office/drawing/2010/main" val="0"/>
              </a:ext>
            </a:extLst>
          </a:blip>
          <a:srcRect l="9745" t="6845" r="64961" b="73796"/>
          <a:stretch/>
        </p:blipFill>
        <p:spPr>
          <a:xfrm>
            <a:off x="2932647" y="6234865"/>
            <a:ext cx="437954" cy="474194"/>
          </a:xfrm>
          <a:prstGeom prst="rect">
            <a:avLst/>
          </a:prstGeom>
        </p:spPr>
      </p:pic>
      <p:pic>
        <p:nvPicPr>
          <p:cNvPr id="8" name="Picture 7" descr="A picture containing text, clock, antenna&#10;&#10;Description automatically generated">
            <a:extLst>
              <a:ext uri="{FF2B5EF4-FFF2-40B4-BE49-F238E27FC236}">
                <a16:creationId xmlns:a16="http://schemas.microsoft.com/office/drawing/2014/main" id="{6B8272CB-CF93-5ABD-F21D-EDD8C3A84F8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75500" y="8915511"/>
            <a:ext cx="1524726" cy="222356"/>
          </a:xfrm>
          <a:prstGeom prst="rect">
            <a:avLst/>
          </a:prstGeom>
        </p:spPr>
      </p:pic>
      <p:sp>
        <p:nvSpPr>
          <p:cNvPr id="7" name="Oval 6">
            <a:extLst>
              <a:ext uri="{FF2B5EF4-FFF2-40B4-BE49-F238E27FC236}">
                <a16:creationId xmlns:a16="http://schemas.microsoft.com/office/drawing/2014/main" id="{A50C1A69-2194-317A-CBED-A6625353854B}"/>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7" name="Picture 3">
            <a:extLst>
              <a:ext uri="{FF2B5EF4-FFF2-40B4-BE49-F238E27FC236}">
                <a16:creationId xmlns:a16="http://schemas.microsoft.com/office/drawing/2014/main" id="{15A307A3-16C3-3822-8C3D-47EE28D1AFD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Oval 10">
            <a:extLst>
              <a:ext uri="{FF2B5EF4-FFF2-40B4-BE49-F238E27FC236}">
                <a16:creationId xmlns:a16="http://schemas.microsoft.com/office/drawing/2014/main" id="{60F2C88C-2152-7975-01A6-689C08A98FCC}"/>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85" name="Picture 61" descr="Autumn tree - Free nature icons">
            <a:extLst>
              <a:ext uri="{FF2B5EF4-FFF2-40B4-BE49-F238E27FC236}">
                <a16:creationId xmlns:a16="http://schemas.microsoft.com/office/drawing/2014/main" id="{85DD1472-F874-C93C-7E46-16F8E7D89AF5}"/>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Water Bottle Vector SVG Icon - SVG Repo">
            <a:extLst>
              <a:ext uri="{FF2B5EF4-FFF2-40B4-BE49-F238E27FC236}">
                <a16:creationId xmlns:a16="http://schemas.microsoft.com/office/drawing/2014/main" id="{99108231-0109-0465-E9AB-06C63A6D666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rot="549045">
            <a:off x="2979141" y="5343442"/>
            <a:ext cx="262113" cy="262113"/>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23">
            <a:extLst>
              <a:ext uri="{FF2B5EF4-FFF2-40B4-BE49-F238E27FC236}">
                <a16:creationId xmlns:a16="http://schemas.microsoft.com/office/drawing/2014/main" id="{8BA67137-E93B-3310-B9FC-1DE1B42ACDAB}"/>
              </a:ext>
            </a:extLst>
          </p:cNvPr>
          <p:cNvSpPr txBox="1">
            <a:spLocks noChangeArrowheads="1"/>
          </p:cNvSpPr>
          <p:nvPr/>
        </p:nvSpPr>
        <p:spPr bwMode="auto">
          <a:xfrm>
            <a:off x="3476700" y="8341713"/>
            <a:ext cx="3236128" cy="1073210"/>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b="1" dirty="0">
                <a:solidFill>
                  <a:srgbClr val="000000"/>
                </a:solidFill>
                <a:latin typeface="Modern Love Caps" panose="04070805081001020A01" pitchFamily="82" charset="0"/>
              </a:rPr>
              <a:t>Computing</a:t>
            </a:r>
          </a:p>
          <a:p>
            <a:pPr algn="ctr" defTabSz="914400" eaLnBrk="0" fontAlgn="base" hangingPunct="0">
              <a:spcBef>
                <a:spcPct val="0"/>
              </a:spcBef>
              <a:spcAft>
                <a:spcPct val="0"/>
              </a:spcAft>
            </a:pPr>
            <a:r>
              <a:rPr kumimoji="0" lang="en-GB" altLang="en-US" sz="1100" i="0" u="none" strike="noStrike" cap="none" normalizeH="0" baseline="0" dirty="0">
                <a:ln>
                  <a:noFill/>
                </a:ln>
                <a:solidFill>
                  <a:srgbClr val="000000"/>
                </a:solidFill>
                <a:effectLst/>
              </a:rPr>
              <a:t>The children will be </a:t>
            </a:r>
            <a:r>
              <a:rPr lang="en-GB" altLang="en-US" sz="1100" dirty="0">
                <a:solidFill>
                  <a:srgbClr val="000000"/>
                </a:solidFill>
              </a:rPr>
              <a:t>learning about the internet </a:t>
            </a:r>
            <a:r>
              <a:rPr kumimoji="0" lang="en-GB" altLang="en-US" sz="1100" i="0" u="none" strike="noStrike" cap="none" normalizeH="0" baseline="0" dirty="0">
                <a:ln>
                  <a:noFill/>
                </a:ln>
                <a:solidFill>
                  <a:srgbClr val="000000"/>
                </a:solidFill>
                <a:effectLst/>
              </a:rPr>
              <a:t>using Purple Mash. They will </a:t>
            </a:r>
            <a:r>
              <a:rPr lang="en-GB" altLang="en-US" sz="1100" dirty="0">
                <a:solidFill>
                  <a:srgbClr val="000000"/>
                </a:solidFill>
              </a:rPr>
              <a:t>explore the roles of browsers, search engines, websites and webpages. We will cover Internet Safety.</a:t>
            </a:r>
            <a:endParaRPr kumimoji="0" lang="en-GB" altLang="en-US" sz="11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 name="Picture 9" descr="A picture containing diagram&#10;&#10;Description automatically generated">
            <a:extLst>
              <a:ext uri="{FF2B5EF4-FFF2-40B4-BE49-F238E27FC236}">
                <a16:creationId xmlns:a16="http://schemas.microsoft.com/office/drawing/2014/main" id="{B7FB463A-2A12-63EF-F5B4-4553DC363A96}"/>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267415" y="7756804"/>
            <a:ext cx="1922247" cy="396395"/>
          </a:xfrm>
          <a:prstGeom prst="rect">
            <a:avLst/>
          </a:prstGeom>
        </p:spPr>
      </p:pic>
      <p:pic>
        <p:nvPicPr>
          <p:cNvPr id="12" name="Picture 6" descr="40 Pieces Music Notes Cutouts Music Party Decorations Musical Notes  Silhouette for Music Concert 50's Theme Party Birthday Party Baby Shower  School Bulletin Board Craft Home Wall Decor : Amazon.co.uk: Home &amp;">
            <a:extLst>
              <a:ext uri="{FF2B5EF4-FFF2-40B4-BE49-F238E27FC236}">
                <a16:creationId xmlns:a16="http://schemas.microsoft.com/office/drawing/2014/main" id="{39459B59-962F-3A67-759E-3553FF12951D}"/>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198625" y="1357496"/>
            <a:ext cx="309879" cy="30987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Xmas Clipart Images - Free Download on Freepik">
            <a:extLst>
              <a:ext uri="{FF2B5EF4-FFF2-40B4-BE49-F238E27FC236}">
                <a16:creationId xmlns:a16="http://schemas.microsoft.com/office/drawing/2014/main" id="{A27C6B10-C072-E73F-5AFE-6B66CDB150C5}"/>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23891" y="1332677"/>
            <a:ext cx="410688" cy="35951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02A0CF3B-59FC-8C50-00A1-7D1D512FC182}"/>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226317" y="8616753"/>
            <a:ext cx="800169" cy="5254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73E18BB-7498-4EE6-B103-59EC44082B33}"/>
              </a:ext>
            </a:extLst>
          </p:cNvPr>
          <p:cNvPicPr>
            <a:picLocks noChangeAspect="1"/>
          </p:cNvPicPr>
          <p:nvPr/>
        </p:nvPicPr>
        <p:blipFill>
          <a:blip r:embed="rId19"/>
          <a:stretch>
            <a:fillRect/>
          </a:stretch>
        </p:blipFill>
        <p:spPr>
          <a:xfrm>
            <a:off x="265697" y="3439930"/>
            <a:ext cx="805279" cy="882981"/>
          </a:xfrm>
          <a:prstGeom prst="rect">
            <a:avLst/>
          </a:prstGeom>
        </p:spPr>
      </p:pic>
      <p:pic>
        <p:nvPicPr>
          <p:cNvPr id="18" name="Picture 17" descr="A dog holding a sign&#10;&#10;AI-generated content may be incorrect.">
            <a:extLst>
              <a:ext uri="{FF2B5EF4-FFF2-40B4-BE49-F238E27FC236}">
                <a16:creationId xmlns:a16="http://schemas.microsoft.com/office/drawing/2014/main" id="{F797C229-64C1-0AF9-3063-761700F514A9}"/>
              </a:ext>
            </a:extLst>
          </p:cNvPr>
          <p:cNvPicPr>
            <a:picLocks noChangeAspect="1"/>
          </p:cNvPicPr>
          <p:nvPr/>
        </p:nvPicPr>
        <p:blipFill>
          <a:blip r:embed="rId20"/>
          <a:stretch>
            <a:fillRect/>
          </a:stretch>
        </p:blipFill>
        <p:spPr>
          <a:xfrm>
            <a:off x="1379222" y="3503733"/>
            <a:ext cx="924732" cy="738737"/>
          </a:xfrm>
          <a:prstGeom prst="rect">
            <a:avLst/>
          </a:prstGeom>
        </p:spPr>
      </p:pic>
      <p:pic>
        <p:nvPicPr>
          <p:cNvPr id="21" name="Picture 20" descr="A book cover with a penguin&#10;&#10;AI-generated content may be incorrect.">
            <a:extLst>
              <a:ext uri="{FF2B5EF4-FFF2-40B4-BE49-F238E27FC236}">
                <a16:creationId xmlns:a16="http://schemas.microsoft.com/office/drawing/2014/main" id="{0602D7B1-3A1F-C76C-A638-3273D4FD4468}"/>
              </a:ext>
            </a:extLst>
          </p:cNvPr>
          <p:cNvPicPr>
            <a:picLocks noChangeAspect="1"/>
          </p:cNvPicPr>
          <p:nvPr/>
        </p:nvPicPr>
        <p:blipFill>
          <a:blip r:embed="rId21"/>
          <a:stretch>
            <a:fillRect/>
          </a:stretch>
        </p:blipFill>
        <p:spPr>
          <a:xfrm>
            <a:off x="2481600" y="3404497"/>
            <a:ext cx="777381" cy="874903"/>
          </a:xfrm>
          <a:prstGeom prst="rect">
            <a:avLst/>
          </a:prstGeom>
        </p:spPr>
      </p:pic>
      <p:pic>
        <p:nvPicPr>
          <p:cNvPr id="22" name="Picture 21" descr="A yellow and black text&#10;&#10;AI-generated content may be incorrect.">
            <a:extLst>
              <a:ext uri="{FF2B5EF4-FFF2-40B4-BE49-F238E27FC236}">
                <a16:creationId xmlns:a16="http://schemas.microsoft.com/office/drawing/2014/main" id="{6E33C564-4CC1-FC3A-ECAB-9F46F912FECE}"/>
              </a:ext>
            </a:extLst>
          </p:cNvPr>
          <p:cNvPicPr>
            <a:picLocks noChangeAspect="1"/>
          </p:cNvPicPr>
          <p:nvPr/>
        </p:nvPicPr>
        <p:blipFill>
          <a:blip r:embed="rId22"/>
          <a:stretch>
            <a:fillRect/>
          </a:stretch>
        </p:blipFill>
        <p:spPr>
          <a:xfrm>
            <a:off x="4620248" y="3502403"/>
            <a:ext cx="1009737" cy="616789"/>
          </a:xfrm>
          <a:prstGeom prst="rect">
            <a:avLst/>
          </a:prstGeom>
        </p:spPr>
      </p:pic>
    </p:spTree>
    <p:extLst>
      <p:ext uri="{BB962C8B-B14F-4D97-AF65-F5344CB8AC3E}">
        <p14:creationId xmlns:p14="http://schemas.microsoft.com/office/powerpoint/2010/main" val="391807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2 newsletter—autumn </a:t>
            </a:r>
            <a:r>
              <a:rPr lang="en-GB" altLang="en-US" sz="2500" dirty="0">
                <a:solidFill>
                  <a:srgbClr val="000000"/>
                </a:solidFill>
                <a:latin typeface="Modern Love Caps" panose="04070805081001020A01" pitchFamily="82" charset="0"/>
              </a:rPr>
              <a:t>2</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663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Text Box 23">
            <a:extLst>
              <a:ext uri="{FF2B5EF4-FFF2-40B4-BE49-F238E27FC236}">
                <a16:creationId xmlns:a16="http://schemas.microsoft.com/office/drawing/2014/main" id="{FA2E9399-05CD-C6C9-9F85-E5C869223A87}"/>
              </a:ext>
            </a:extLst>
          </p:cNvPr>
          <p:cNvSpPr txBox="1">
            <a:spLocks noChangeArrowheads="1"/>
          </p:cNvSpPr>
          <p:nvPr/>
        </p:nvSpPr>
        <p:spPr bwMode="auto">
          <a:xfrm>
            <a:off x="127798" y="1139032"/>
            <a:ext cx="3215346" cy="17698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Science</a:t>
            </a:r>
            <a:r>
              <a:rPr kumimoji="0" lang="en-GB" altLang="en-US" sz="1200" i="0" u="none" strike="noStrike" cap="none" normalizeH="0" baseline="0" dirty="0">
                <a:ln>
                  <a:noFill/>
                </a:ln>
                <a:solidFill>
                  <a:srgbClr val="000000"/>
                </a:solidFill>
                <a:effectLst/>
                <a:latin typeface="Modern Love Caps" panose="04070805081001020A01" pitchFamily="82"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solidFill>
                  <a:srgbClr val="C00000"/>
                </a:solidFill>
              </a:rPr>
              <a:t>Microhabitats</a:t>
            </a:r>
            <a:endParaRPr lang="en-GB" altLang="en-US" sz="1200" b="1" dirty="0">
              <a:solidFill>
                <a:srgbClr val="C00000"/>
              </a:solidFill>
              <a:ea typeface="Calibri"/>
              <a:cs typeface="Calibri"/>
            </a:endParaRPr>
          </a:p>
          <a:p>
            <a:pPr algn="ctr" defTabSz="914400" eaLnBrk="0" fontAlgn="base" hangingPunct="0">
              <a:spcBef>
                <a:spcPct val="0"/>
              </a:spcBef>
              <a:spcAft>
                <a:spcPct val="0"/>
              </a:spcAft>
            </a:pPr>
            <a:r>
              <a:rPr lang="en-GB" altLang="en-US" sz="1200" dirty="0">
                <a:solidFill>
                  <a:srgbClr val="000000"/>
                </a:solidFill>
              </a:rPr>
              <a:t>Living things and their habitats - The children will draw upon their learning from last half term about minibeasts and different habitats. They will learn how microhabitats are very small habitats </a:t>
            </a:r>
            <a:r>
              <a:rPr lang="en-GB" altLang="en-US" sz="1200" dirty="0" err="1">
                <a:solidFill>
                  <a:srgbClr val="000000"/>
                </a:solidFill>
              </a:rPr>
              <a:t>wthin</a:t>
            </a:r>
            <a:r>
              <a:rPr lang="en-GB" altLang="en-US" sz="1200" dirty="0">
                <a:solidFill>
                  <a:srgbClr val="000000"/>
                </a:solidFill>
              </a:rPr>
              <a:t> places we looked at last half term e.g. under a rock, on a leaf etc.</a:t>
            </a:r>
            <a:endParaRPr lang="en-GB" altLang="en-US" sz="1200" dirty="0">
              <a:solidFill>
                <a:srgbClr val="000000"/>
              </a:solidFill>
              <a:ea typeface="Calibri"/>
              <a:cs typeface="Calibri"/>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dirty="0">
              <a:solidFill>
                <a:srgbClr val="000000"/>
              </a:solidFill>
            </a:endParaRPr>
          </a:p>
        </p:txBody>
      </p:sp>
      <p:sp>
        <p:nvSpPr>
          <p:cNvPr id="13" name="Text Box 23">
            <a:extLst>
              <a:ext uri="{FF2B5EF4-FFF2-40B4-BE49-F238E27FC236}">
                <a16:creationId xmlns:a16="http://schemas.microsoft.com/office/drawing/2014/main" id="{6CC02EB3-1678-ADC5-C525-7A6278510E53}"/>
              </a:ext>
            </a:extLst>
          </p:cNvPr>
          <p:cNvSpPr txBox="1">
            <a:spLocks noChangeArrowheads="1"/>
          </p:cNvSpPr>
          <p:nvPr/>
        </p:nvSpPr>
        <p:spPr bwMode="auto">
          <a:xfrm>
            <a:off x="3514858" y="1139032"/>
            <a:ext cx="3215346" cy="17698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RE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C00000"/>
                </a:solidFill>
                <a:effectLst/>
              </a:rPr>
              <a:t>Christianity</a:t>
            </a:r>
            <a:r>
              <a:rPr kumimoji="0" lang="en-GB" altLang="en-US" sz="1200" b="1" i="0" u="none" strike="noStrike" cap="none" normalizeH="0" baseline="0" dirty="0">
                <a:ln>
                  <a:noFill/>
                </a:ln>
                <a:solidFill>
                  <a:srgbClr val="C00000"/>
                </a:solidFill>
              </a:rPr>
              <a:t> – </a:t>
            </a:r>
            <a:r>
              <a:rPr lang="en-GB" altLang="en-US" sz="1200" b="1" dirty="0">
                <a:solidFill>
                  <a:srgbClr val="C00000"/>
                </a:solidFill>
              </a:rPr>
              <a:t>Gospel</a:t>
            </a:r>
            <a:endParaRPr kumimoji="0" lang="en-GB" altLang="en-US" sz="1200" b="1" i="0" u="none" strike="noStrike" cap="none" normalizeH="0" baseline="0" dirty="0">
              <a:ln>
                <a:noFill/>
              </a:ln>
              <a:solidFill>
                <a:srgbClr val="C00000"/>
              </a:solidFill>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sz="1200" b="1" dirty="0">
                <a:effectLst/>
                <a:latin typeface="Calibri" panose="020F0502020204030204" pitchFamily="34" charset="0"/>
                <a:ea typeface="Calibri" panose="020F0502020204030204" pitchFamily="34" charset="0"/>
                <a:cs typeface="Calibri" panose="020F0502020204030204" pitchFamily="34" charset="0"/>
              </a:rPr>
              <a:t>What is the ‘good’ news Christians believe  Jesus brings?</a:t>
            </a:r>
          </a:p>
          <a:p>
            <a:pPr marL="0" marR="0" lvl="0" indent="0" algn="ctr" defTabSz="914400" rtl="0" eaLnBrk="0" fontAlgn="base" latinLnBrk="0" hangingPunct="0">
              <a:lnSpc>
                <a:spcPct val="100000"/>
              </a:lnSpc>
              <a:spcBef>
                <a:spcPct val="0"/>
              </a:spcBef>
              <a:spcAft>
                <a:spcPct val="0"/>
              </a:spcAft>
              <a:buClrTx/>
              <a:buSzTx/>
              <a:buFontTx/>
              <a:buNone/>
              <a:tabLst/>
            </a:pPr>
            <a:r>
              <a:rPr lang="en-GB" sz="1200" dirty="0">
                <a:latin typeface="Calibri" panose="020F0502020204030204" pitchFamily="34" charset="0"/>
                <a:ea typeface="Calibri" panose="020F0502020204030204" pitchFamily="34" charset="0"/>
                <a:cs typeface="Calibri" panose="020F0502020204030204" pitchFamily="34" charset="0"/>
              </a:rPr>
              <a:t>The children will listen to stories from the Bible and understand what they mean to Christians. </a:t>
            </a:r>
            <a:r>
              <a:rPr lang="en-GB" sz="1200">
                <a:latin typeface="Calibri" panose="020F0502020204030204" pitchFamily="34" charset="0"/>
                <a:ea typeface="Calibri" panose="020F0502020204030204" pitchFamily="34" charset="0"/>
                <a:cs typeface="Calibri" panose="020F0502020204030204" pitchFamily="34" charset="0"/>
              </a:rPr>
              <a:t>They will understand </a:t>
            </a:r>
            <a:r>
              <a:rPr lang="en-GB" sz="1200" dirty="0">
                <a:latin typeface="Calibri" panose="020F0502020204030204" pitchFamily="34" charset="0"/>
                <a:ea typeface="Calibri" panose="020F0502020204030204" pitchFamily="34" charset="0"/>
                <a:cs typeface="Calibri" panose="020F0502020204030204" pitchFamily="34" charset="0"/>
              </a:rPr>
              <a:t>that God forgives those who say sorry. </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sz="1200" dirty="0">
                <a:latin typeface="Calibri" panose="020F0502020204030204" pitchFamily="34" charset="0"/>
                <a:ea typeface="Calibri" panose="020F0502020204030204" pitchFamily="34" charset="0"/>
                <a:cs typeface="Calibri" panose="020F0502020204030204" pitchFamily="34" charset="0"/>
              </a:rPr>
              <a:t> </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4" name="Text Box 23">
            <a:extLst>
              <a:ext uri="{FF2B5EF4-FFF2-40B4-BE49-F238E27FC236}">
                <a16:creationId xmlns:a16="http://schemas.microsoft.com/office/drawing/2014/main" id="{F58163C0-E042-723C-D0C3-034A4C992B15}"/>
              </a:ext>
            </a:extLst>
          </p:cNvPr>
          <p:cNvSpPr txBox="1">
            <a:spLocks noChangeArrowheads="1"/>
          </p:cNvSpPr>
          <p:nvPr/>
        </p:nvSpPr>
        <p:spPr bwMode="auto">
          <a:xfrm>
            <a:off x="127798" y="3018549"/>
            <a:ext cx="3215346" cy="185260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latin typeface="Modern Love Caps"/>
                <a:ea typeface="Calibri"/>
                <a:cs typeface="Calibri"/>
              </a:rPr>
              <a:t>              PSHE</a:t>
            </a:r>
            <a:r>
              <a:rPr lang="en-US" altLang="en-US" dirty="0">
                <a:latin typeface="Modern Love Caps"/>
                <a:ea typeface="Calibri"/>
                <a:cs typeface="Calibri"/>
              </a:rPr>
              <a:t> - </a:t>
            </a:r>
            <a:r>
              <a:rPr lang="en-GB" sz="2000" b="1" dirty="0">
                <a:solidFill>
                  <a:srgbClr val="FF0000"/>
                </a:solidFill>
                <a:latin typeface="Calibri"/>
                <a:ea typeface="Calibri"/>
                <a:cs typeface="Calibri"/>
              </a:rPr>
              <a:t>One Life</a:t>
            </a:r>
            <a:endParaRPr lang="en-GB" sz="2000" dirty="0">
              <a:solidFill>
                <a:srgbClr val="000000"/>
              </a:solidFill>
              <a:latin typeface="Calibri"/>
              <a:ea typeface="Calibri"/>
              <a:cs typeface="Calibri"/>
            </a:endParaRPr>
          </a:p>
          <a:p>
            <a:pPr algn="ctr">
              <a:spcAft>
                <a:spcPts val="600"/>
              </a:spcAft>
            </a:pPr>
            <a:r>
              <a:rPr lang="en-GB" sz="1200" b="1" dirty="0">
                <a:latin typeface="Calibri"/>
                <a:ea typeface="Calibri"/>
                <a:cs typeface="Calibri"/>
              </a:rPr>
              <a:t>We are safe!</a:t>
            </a:r>
          </a:p>
          <a:p>
            <a:pPr algn="ctr">
              <a:lnSpc>
                <a:spcPct val="107000"/>
              </a:lnSpc>
              <a:spcAft>
                <a:spcPts val="800"/>
              </a:spcAft>
            </a:pPr>
            <a:r>
              <a:rPr lang="en-GB" sz="1200" dirty="0">
                <a:effectLst/>
                <a:latin typeface="Calibri"/>
                <a:ea typeface="Calibri"/>
                <a:cs typeface="Calibri"/>
              </a:rPr>
              <a:t>During </a:t>
            </a:r>
            <a:r>
              <a:rPr lang="en-GB" sz="1200" dirty="0">
                <a:latin typeface="Calibri"/>
                <a:ea typeface="Calibri"/>
                <a:cs typeface="Calibri"/>
              </a:rPr>
              <a:t>our One Life lessons, we will learn about emotions, regulating and calming our nervous system, manners and respect. We will also learn how we should love our body and make sure others respect our body, including safe touch.</a:t>
            </a:r>
            <a:endParaRPr lang="en-GB" sz="1200" dirty="0">
              <a:ea typeface="Calibri" panose="020F0502020204030204"/>
              <a:cs typeface="Calibri" panose="020F0502020204030204"/>
            </a:endParaRPr>
          </a:p>
          <a:p>
            <a:pPr algn="ctr">
              <a:lnSpc>
                <a:spcPct val="107000"/>
              </a:lnSpc>
              <a:spcAft>
                <a:spcPts val="800"/>
              </a:spcAft>
            </a:pPr>
            <a:r>
              <a:rPr lang="en-GB" sz="1200" dirty="0">
                <a:latin typeface="Calibri" panose="020F0502020204030204" pitchFamily="34" charset="0"/>
                <a:ea typeface="Calibri" panose="020F0502020204030204" pitchFamily="34" charset="0"/>
                <a:cs typeface="Calibri" panose="020F0502020204030204" pitchFamily="34" charset="0"/>
              </a:rPr>
              <a:t> </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algn="ctr" defTabSz="914400" eaLnBrk="0" fontAlgn="base" hangingPunct="0">
              <a:spcBef>
                <a:spcPct val="0"/>
              </a:spcBef>
              <a:spcAft>
                <a:spcPct val="0"/>
              </a:spcAft>
            </a:pPr>
            <a:endParaRPr lang="en-GB" altLang="en-US" sz="2000" dirty="0">
              <a:solidFill>
                <a:srgbClr val="000000"/>
              </a:solidFill>
              <a:latin typeface="Modern Love Caps" panose="04070805081001020A01" pitchFamily="82" charset="0"/>
            </a:endParaRPr>
          </a:p>
          <a:p>
            <a:pPr algn="ctr" defTabSz="914400" eaLnBrk="0" fontAlgn="base" hangingPunct="0">
              <a:spcBef>
                <a:spcPct val="0"/>
              </a:spcBef>
              <a:spcAft>
                <a:spcPct val="0"/>
              </a:spcAft>
            </a:pPr>
            <a:endParaRPr lang="en-GB" altLang="en-US" sz="2000" b="1" dirty="0">
              <a:solidFill>
                <a:srgbClr val="C00000"/>
              </a:solidFill>
              <a:latin typeface="Twinkl" pitchFamily="2"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3000" b="1"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6" name="Text Box 23">
            <a:extLst>
              <a:ext uri="{FF2B5EF4-FFF2-40B4-BE49-F238E27FC236}">
                <a16:creationId xmlns:a16="http://schemas.microsoft.com/office/drawing/2014/main" id="{2816F9F7-84D6-E2A3-F94F-B77E43B7CE70}"/>
              </a:ext>
            </a:extLst>
          </p:cNvPr>
          <p:cNvSpPr txBox="1">
            <a:spLocks noChangeArrowheads="1"/>
          </p:cNvSpPr>
          <p:nvPr/>
        </p:nvSpPr>
        <p:spPr bwMode="auto">
          <a:xfrm>
            <a:off x="3514856" y="3014066"/>
            <a:ext cx="3215346" cy="185708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Art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C00000"/>
                </a:solidFill>
                <a:effectLst/>
              </a:rPr>
              <a:t>Drawing: </a:t>
            </a:r>
            <a:r>
              <a:rPr lang="en-GB" altLang="en-US" sz="1200" b="1" dirty="0">
                <a:solidFill>
                  <a:srgbClr val="C00000"/>
                </a:solidFill>
              </a:rPr>
              <a:t>Understanding Tone and Texture</a:t>
            </a:r>
            <a:endParaRPr kumimoji="0" lang="en-GB" altLang="en-US" sz="1200" b="1" i="0" u="none" strike="noStrike" cap="none" normalizeH="0" baseline="0" dirty="0">
              <a:ln>
                <a:noFill/>
              </a:ln>
              <a:solidFill>
                <a:srgbClr val="C00000"/>
              </a:solidFill>
              <a:effectLst/>
            </a:endParaRPr>
          </a:p>
          <a:p>
            <a:pPr algn="ctr" defTabSz="914400" eaLnBrk="0" fontAlgn="base" hangingPunct="0">
              <a:spcBef>
                <a:spcPct val="0"/>
              </a:spcBef>
              <a:spcAft>
                <a:spcPct val="0"/>
              </a:spcAft>
            </a:pPr>
            <a:r>
              <a:rPr lang="en-GB" altLang="en-US" sz="1200" dirty="0"/>
              <a:t>The children will begin to generate</a:t>
            </a:r>
            <a:r>
              <a:rPr lang="en-GB" sz="1200" i="0" dirty="0">
                <a:effectLst/>
              </a:rPr>
              <a:t> ideas from a wider range of stimuli, exploring different media and techniques. They wil</a:t>
            </a:r>
            <a:r>
              <a:rPr lang="en-GB" sz="1200" dirty="0"/>
              <a:t>l also experiment in their sketchbooks, using drawing to record ideas. The children will </a:t>
            </a:r>
            <a:r>
              <a:rPr lang="en-GB" sz="1200" dirty="0">
                <a:solidFill>
                  <a:srgbClr val="222222"/>
                </a:solidFill>
              </a:rPr>
              <a:t>t</a:t>
            </a:r>
            <a:r>
              <a:rPr lang="en-GB" sz="1200" b="0" i="0" dirty="0">
                <a:solidFill>
                  <a:srgbClr val="222222"/>
                </a:solidFill>
                <a:effectLst/>
              </a:rPr>
              <a:t>alk about art they have seen as well as their own, using the appropriate vocabulary</a:t>
            </a:r>
            <a:r>
              <a:rPr lang="en-GB" sz="1100" b="0" i="0" dirty="0">
                <a:solidFill>
                  <a:srgbClr val="222222"/>
                </a:solidFill>
                <a:effectLst/>
              </a:rPr>
              <a:t>.</a:t>
            </a:r>
          </a:p>
          <a:p>
            <a:pPr algn="ctr" defTabSz="914400" eaLnBrk="0" fontAlgn="base" hangingPunct="0">
              <a:spcBef>
                <a:spcPct val="0"/>
              </a:spcBef>
              <a:spcAft>
                <a:spcPct val="0"/>
              </a:spcAft>
            </a:pPr>
            <a:endParaRPr lang="en-GB" sz="1200" i="0" dirty="0">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solidFill>
                  <a:srgbClr val="C00000"/>
                </a:solidFill>
              </a:rPr>
              <a:t> </a:t>
            </a:r>
            <a:endParaRPr kumimoji="0" lang="en-GB" altLang="en-US" sz="1200" b="1" i="0" u="none" strike="noStrike" cap="none" normalizeH="0" baseline="0" dirty="0">
              <a:ln>
                <a:noFill/>
              </a:ln>
              <a:solidFill>
                <a:srgbClr val="C0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7" name="Text Box 23">
            <a:extLst>
              <a:ext uri="{FF2B5EF4-FFF2-40B4-BE49-F238E27FC236}">
                <a16:creationId xmlns:a16="http://schemas.microsoft.com/office/drawing/2014/main" id="{5DC2254A-F57E-C11B-516B-5AA45B2F07CA}"/>
              </a:ext>
            </a:extLst>
          </p:cNvPr>
          <p:cNvSpPr txBox="1">
            <a:spLocks noChangeArrowheads="1"/>
          </p:cNvSpPr>
          <p:nvPr/>
        </p:nvSpPr>
        <p:spPr bwMode="auto">
          <a:xfrm>
            <a:off x="3514856" y="4973636"/>
            <a:ext cx="3215346" cy="2821194"/>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a:rPr>
              <a:t>Geography</a:t>
            </a:r>
            <a:endParaRPr lang="en-GB" altLang="en-US" sz="2000" dirty="0">
              <a:solidFill>
                <a:srgbClr val="C00000"/>
              </a:solidFill>
              <a:latin typeface="Modern Love Caps"/>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C00000"/>
                </a:solidFill>
                <a:effectLst/>
              </a:rPr>
              <a:t>Would you prefer to live in a hot or cold place?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C00000"/>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dirty="0"/>
              <a:t>The children will be learning about continents, the equator and the North and South Poles. They will learn what life is like in a hot place, comparing the UK to Kenya. They will think about whether the place we live is a hot or cold place and express a preference as to whether they would like to live in a hot or cold place. </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9" name="Text Box 23">
            <a:extLst>
              <a:ext uri="{FF2B5EF4-FFF2-40B4-BE49-F238E27FC236}">
                <a16:creationId xmlns:a16="http://schemas.microsoft.com/office/drawing/2014/main" id="{767E1DCC-0143-C968-3D44-86ACC54CD197}"/>
              </a:ext>
            </a:extLst>
          </p:cNvPr>
          <p:cNvSpPr txBox="1">
            <a:spLocks noChangeArrowheads="1"/>
          </p:cNvSpPr>
          <p:nvPr/>
        </p:nvSpPr>
        <p:spPr bwMode="auto">
          <a:xfrm>
            <a:off x="126082" y="6899240"/>
            <a:ext cx="3215346" cy="2411481"/>
          </a:xfrm>
          <a:prstGeom prst="rect">
            <a:avLst/>
          </a:prstGeom>
          <a:solidFill>
            <a:srgbClr val="FFFFFF"/>
          </a:solidFill>
          <a:ln w="28575" algn="ctr">
            <a:solidFill>
              <a:schemeClr val="accent2">
                <a:lumMod val="60000"/>
                <a:lumOff val="40000"/>
              </a:schemeClr>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effectLst/>
                <a:latin typeface="Modern Love Caps" panose="04070805081001020A01" pitchFamily="82" charset="0"/>
              </a:rPr>
              <a:t>Home Learning</a:t>
            </a:r>
            <a:endParaRPr kumimoji="0" lang="en-GB" altLang="en-US" sz="1200" i="0" u="none" strike="noStrike" cap="none" normalizeH="0" baseline="0" dirty="0">
              <a:ln>
                <a:noFill/>
              </a:ln>
              <a:effectLst/>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1200" dirty="0"/>
              <a:t>Please read as much as possible with your child. </a:t>
            </a:r>
            <a:r>
              <a:rPr lang="en-GB" sz="1200" dirty="0"/>
              <a:t>Try and aim to read with your child every day, for at least 10 minutes and</a:t>
            </a:r>
            <a:r>
              <a:rPr lang="en-GB" altLang="en-US" sz="1200" dirty="0"/>
              <a:t> make a short note in their reading diary. </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1200" dirty="0"/>
              <a:t>It is also important that you read to your child as much as possible too!</a:t>
            </a:r>
            <a:r>
              <a:rPr lang="en-GB" sz="1200" dirty="0"/>
              <a:t> </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200" b="1" dirty="0"/>
              <a:t>Home learning will be given out every Friday and should be returned by the following Wednesday</a:t>
            </a:r>
            <a:r>
              <a:rPr lang="en-GB" sz="1200" dirty="0"/>
              <a:t>. </a:t>
            </a:r>
          </a:p>
          <a:p>
            <a:pPr marR="0" lvl="0" algn="ctr" defTabSz="914400" rtl="0" eaLnBrk="0" fontAlgn="base" latinLnBrk="0" hangingPunct="0">
              <a:lnSpc>
                <a:spcPct val="100000"/>
              </a:lnSpc>
              <a:spcBef>
                <a:spcPct val="0"/>
              </a:spcBef>
              <a:spcAft>
                <a:spcPct val="0"/>
              </a:spcAft>
              <a:buClrTx/>
              <a:buSzTx/>
              <a:tabLst/>
            </a:pPr>
            <a:r>
              <a:rPr lang="en-GB" sz="1200" dirty="0"/>
              <a:t>There will be a balance of English, maths and theme work throughout the year. </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9D419321-FE21-9BC5-F395-155CCD035D94}"/>
              </a:ext>
            </a:extLst>
          </p:cNvPr>
          <p:cNvPicPr>
            <a:picLocks noChangeAspect="1"/>
          </p:cNvPicPr>
          <p:nvPr/>
        </p:nvPicPr>
        <p:blipFill rotWithShape="1">
          <a:blip r:embed="rId5">
            <a:extLst>
              <a:ext uri="{28A0092B-C50C-407E-A947-70E740481C1C}">
                <a14:useLocalDpi xmlns:a14="http://schemas.microsoft.com/office/drawing/2010/main" val="0"/>
              </a:ext>
            </a:extLst>
          </a:blip>
          <a:srcRect l="50356" t="8017" r="22444" b="74640"/>
          <a:stretch/>
        </p:blipFill>
        <p:spPr>
          <a:xfrm>
            <a:off x="2988989" y="1006389"/>
            <a:ext cx="438122" cy="395185"/>
          </a:xfrm>
          <a:prstGeom prst="rect">
            <a:avLst/>
          </a:prstGeom>
        </p:spPr>
      </p:pic>
      <p:pic>
        <p:nvPicPr>
          <p:cNvPr id="22" name="Picture 21" descr="Understanding Christianity">
            <a:extLst>
              <a:ext uri="{FF2B5EF4-FFF2-40B4-BE49-F238E27FC236}">
                <a16:creationId xmlns:a16="http://schemas.microsoft.com/office/drawing/2014/main" id="{21365F39-0375-2B45-ECA3-3A260693CEA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02159" y="1045240"/>
            <a:ext cx="415792" cy="415792"/>
          </a:xfrm>
          <a:prstGeom prst="rect">
            <a:avLst/>
          </a:prstGeom>
          <a:noFill/>
          <a:ln>
            <a:noFill/>
          </a:ln>
        </p:spPr>
      </p:pic>
      <p:pic>
        <p:nvPicPr>
          <p:cNvPr id="24" name="Picture 23">
            <a:extLst>
              <a:ext uri="{FF2B5EF4-FFF2-40B4-BE49-F238E27FC236}">
                <a16:creationId xmlns:a16="http://schemas.microsoft.com/office/drawing/2014/main" id="{B5FE6C6E-D6A6-18C0-9889-265B5224684B}"/>
              </a:ext>
            </a:extLst>
          </p:cNvPr>
          <p:cNvPicPr>
            <a:picLocks noChangeAspect="1"/>
          </p:cNvPicPr>
          <p:nvPr/>
        </p:nvPicPr>
        <p:blipFill rotWithShape="1">
          <a:blip r:embed="rId5">
            <a:extLst>
              <a:ext uri="{28A0092B-C50C-407E-A947-70E740481C1C}">
                <a14:useLocalDpi xmlns:a14="http://schemas.microsoft.com/office/drawing/2010/main" val="0"/>
              </a:ext>
            </a:extLst>
          </a:blip>
          <a:srcRect l="9745" t="69647" r="66241" b="11841"/>
          <a:stretch/>
        </p:blipFill>
        <p:spPr>
          <a:xfrm>
            <a:off x="3449731" y="4929698"/>
            <a:ext cx="410888" cy="391402"/>
          </a:xfrm>
          <a:prstGeom prst="rect">
            <a:avLst/>
          </a:prstGeom>
        </p:spPr>
      </p:pic>
      <p:pic>
        <p:nvPicPr>
          <p:cNvPr id="2052" name="Picture 4" descr="Families and Students | Wisconsin Department of Public Instruction">
            <a:extLst>
              <a:ext uri="{FF2B5EF4-FFF2-40B4-BE49-F238E27FC236}">
                <a16:creationId xmlns:a16="http://schemas.microsoft.com/office/drawing/2014/main" id="{A155DF1D-3E15-3C9C-4103-E5B84E4B5F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800000" flipV="1">
            <a:off x="95812" y="6873818"/>
            <a:ext cx="411709" cy="411709"/>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23">
            <a:extLst>
              <a:ext uri="{FF2B5EF4-FFF2-40B4-BE49-F238E27FC236}">
                <a16:creationId xmlns:a16="http://schemas.microsoft.com/office/drawing/2014/main" id="{36B87CF4-50AC-9796-74B9-00EAC2ECE0F6}"/>
              </a:ext>
            </a:extLst>
          </p:cNvPr>
          <p:cNvSpPr txBox="1">
            <a:spLocks noChangeArrowheads="1"/>
          </p:cNvSpPr>
          <p:nvPr/>
        </p:nvSpPr>
        <p:spPr bwMode="auto">
          <a:xfrm>
            <a:off x="3516573" y="7868093"/>
            <a:ext cx="3215346" cy="1442628"/>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latin typeface="Modern Love Caps" panose="04070805081001020A01" pitchFamily="82" charset="0"/>
              </a:rPr>
              <a:t>communication</a:t>
            </a:r>
            <a:endParaRPr lang="en-GB" sz="11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200" dirty="0">
                <a:latin typeface="Calibri "/>
              </a:rPr>
              <a:t>Please ensure you check Seesaw regularly for important updates </a:t>
            </a:r>
            <a:r>
              <a:rPr lang="en-GB" sz="1200">
                <a:latin typeface="Calibri "/>
              </a:rPr>
              <a:t>and letters. </a:t>
            </a:r>
            <a:endParaRPr lang="en-GB" sz="1200" dirty="0">
              <a:latin typeface="Calibri "/>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i="0" u="none" strike="noStrike" cap="none" normalizeH="0" baseline="0" dirty="0">
                <a:ln>
                  <a:noFill/>
                </a:ln>
                <a:effectLst/>
                <a:latin typeface="Calibri "/>
              </a:rPr>
              <a:t>Also, don’t </a:t>
            </a:r>
            <a:r>
              <a:rPr lang="en-GB" altLang="en-US" sz="1200" dirty="0">
                <a:latin typeface="Calibri "/>
              </a:rPr>
              <a:t>forget to visit our</a:t>
            </a:r>
            <a:r>
              <a:rPr lang="en-GB" altLang="en-US" sz="1200" b="1" dirty="0">
                <a:latin typeface="Calibri "/>
                <a:hlinkClick r:id="rId8"/>
              </a:rPr>
              <a:t> </a:t>
            </a:r>
            <a:r>
              <a:rPr lang="en-GB" altLang="en-US" sz="1200" dirty="0">
                <a:latin typeface="Calibri "/>
                <a:hlinkClick r:id="rId8"/>
              </a:rPr>
              <a:t>Facebook</a:t>
            </a:r>
            <a:r>
              <a:rPr lang="en-GB" altLang="en-US" sz="1200" dirty="0">
                <a:latin typeface="Calibri "/>
              </a:rPr>
              <a:t>, </a:t>
            </a:r>
            <a:r>
              <a:rPr lang="en-GB" altLang="en-US" sz="1200" dirty="0">
                <a:latin typeface="Calibri "/>
                <a:hlinkClick r:id="rId9"/>
              </a:rPr>
              <a:t>Twitter</a:t>
            </a:r>
            <a:r>
              <a:rPr lang="en-GB" altLang="en-US" sz="1200" dirty="0">
                <a:latin typeface="Calibri "/>
              </a:rPr>
              <a:t> and </a:t>
            </a:r>
            <a:r>
              <a:rPr lang="en-GB" altLang="en-US" sz="1200" dirty="0">
                <a:latin typeface="Calibri "/>
                <a:hlinkClick r:id="rId10"/>
              </a:rPr>
              <a:t>class webpage </a:t>
            </a:r>
            <a:r>
              <a:rPr lang="en-GB" altLang="en-US" sz="1200" dirty="0">
                <a:latin typeface="Calibri "/>
              </a:rPr>
              <a:t>to see all our learning in Y2 and school. </a:t>
            </a:r>
            <a:endParaRPr kumimoji="0" lang="en-GB" altLang="en-US" sz="1200" i="0" u="none" strike="noStrike" cap="none" normalizeH="0" baseline="0" dirty="0">
              <a:ln>
                <a:noFill/>
              </a:ln>
              <a:effectLst/>
              <a:latin typeface="Calibri "/>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35" name="Text Box 23">
            <a:extLst>
              <a:ext uri="{FF2B5EF4-FFF2-40B4-BE49-F238E27FC236}">
                <a16:creationId xmlns:a16="http://schemas.microsoft.com/office/drawing/2014/main" id="{8C9E93BD-71CC-DBAC-0B42-D9B583E8AE17}"/>
              </a:ext>
            </a:extLst>
          </p:cNvPr>
          <p:cNvSpPr txBox="1">
            <a:spLocks noChangeArrowheads="1"/>
          </p:cNvSpPr>
          <p:nvPr/>
        </p:nvSpPr>
        <p:spPr bwMode="auto">
          <a:xfrm>
            <a:off x="127798" y="4976301"/>
            <a:ext cx="3215346" cy="18205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PE</a:t>
            </a: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rPr>
              <a:t>PE days for both classes – </a:t>
            </a:r>
            <a:r>
              <a:rPr lang="en-GB" altLang="en-US" sz="1200" b="1" dirty="0"/>
              <a:t>Tuesday</a:t>
            </a:r>
            <a:r>
              <a:rPr kumimoji="0" lang="en-GB" altLang="en-US" sz="1200" b="1" i="0" u="none" strike="noStrike" cap="none" normalizeH="0" baseline="0" dirty="0">
                <a:ln>
                  <a:noFill/>
                </a:ln>
                <a:effectLst/>
              </a:rPr>
              <a:t> and Fr</a:t>
            </a:r>
            <a:r>
              <a:rPr lang="en-GB" altLang="en-US" sz="1200" b="1" dirty="0"/>
              <a:t>i</a:t>
            </a:r>
            <a:r>
              <a:rPr kumimoji="0" lang="en-GB" altLang="en-US" sz="1200" b="1" i="0" u="none" strike="noStrike" cap="none" normalizeH="0" baseline="0" dirty="0">
                <a:ln>
                  <a:noFill/>
                </a:ln>
                <a:effectLst/>
              </a:rPr>
              <a:t>day</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1200" dirty="0"/>
              <a:t>There will be two PE lessons per week so please ensure PE kits are in for those days and are fully named.</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1200" dirty="0"/>
              <a:t>This half term we will be focusing on ball skills (feet) and teamwork.</a:t>
            </a:r>
            <a:endParaRPr kumimoji="0" lang="en-GB" altLang="en-US" sz="1200" b="1" i="0" u="none" strike="noStrike" cap="none" normalizeH="0" baseline="0" dirty="0">
              <a:ln>
                <a:noFill/>
              </a:ln>
              <a:solidFill>
                <a:srgbClr val="008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6" name="Picture 2" descr="Physical Education Icon #353991 - Free Icons Library">
            <a:extLst>
              <a:ext uri="{FF2B5EF4-FFF2-40B4-BE49-F238E27FC236}">
                <a16:creationId xmlns:a16="http://schemas.microsoft.com/office/drawing/2014/main" id="{B3AB9DEE-4861-B634-8D66-AB6E6E9AFFA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3527" y="4986614"/>
            <a:ext cx="668337" cy="2940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pringer Inscience Communications Icon - Communication Icon Png,  Transparent Png , Transparent Png Image - PNGitem">
            <a:extLst>
              <a:ext uri="{FF2B5EF4-FFF2-40B4-BE49-F238E27FC236}">
                <a16:creationId xmlns:a16="http://schemas.microsoft.com/office/drawing/2014/main" id="{264B7E5C-FCE3-7543-FC95-2D18591D340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98505" y="7838766"/>
            <a:ext cx="522983" cy="38315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esaw">
            <a:extLst>
              <a:ext uri="{FF2B5EF4-FFF2-40B4-BE49-F238E27FC236}">
                <a16:creationId xmlns:a16="http://schemas.microsoft.com/office/drawing/2014/main" id="{4EBD39AB-C092-D8FA-7654-C0E8276BB81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086749" y="7905065"/>
            <a:ext cx="477882" cy="316857"/>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DBAAB5CC-004F-37E8-C01B-2BA75C6ADEC7}"/>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3">
            <a:extLst>
              <a:ext uri="{FF2B5EF4-FFF2-40B4-BE49-F238E27FC236}">
                <a16:creationId xmlns:a16="http://schemas.microsoft.com/office/drawing/2014/main" id="{E5B7F78D-941F-83B4-35DD-EE52AC527CE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Oval 8">
            <a:extLst>
              <a:ext uri="{FF2B5EF4-FFF2-40B4-BE49-F238E27FC236}">
                <a16:creationId xmlns:a16="http://schemas.microsoft.com/office/drawing/2014/main" id="{D9E6CCCF-E0B5-639A-00A6-84719E92B395}"/>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61" descr="Autumn tree - Free nature icons">
            <a:extLst>
              <a:ext uri="{FF2B5EF4-FFF2-40B4-BE49-F238E27FC236}">
                <a16:creationId xmlns:a16="http://schemas.microsoft.com/office/drawing/2014/main" id="{B727AD75-2BF3-3EF9-0701-1D6B23444F1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Wholesale Toddler Short Sleeve School Uniform Polo Shirt Red">
            <a:extLst>
              <a:ext uri="{FF2B5EF4-FFF2-40B4-BE49-F238E27FC236}">
                <a16:creationId xmlns:a16="http://schemas.microsoft.com/office/drawing/2014/main" id="{7FB7A382-F1C6-557A-CEE7-A53C4FCFF014}"/>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977321" y="6411814"/>
            <a:ext cx="342695" cy="34269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Velcro PE Pumps - Impressions Uniform">
            <a:extLst>
              <a:ext uri="{FF2B5EF4-FFF2-40B4-BE49-F238E27FC236}">
                <a16:creationId xmlns:a16="http://schemas.microsoft.com/office/drawing/2014/main" id="{0090EBD9-8FF1-F818-88EB-409E8209B3A8}"/>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754229" y="6442398"/>
            <a:ext cx="224304" cy="34269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ading Records">
            <a:extLst>
              <a:ext uri="{FF2B5EF4-FFF2-40B4-BE49-F238E27FC236}">
                <a16:creationId xmlns:a16="http://schemas.microsoft.com/office/drawing/2014/main" id="{49D6944E-C8AC-B3D1-4A12-5C8C75154FB0}"/>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718020">
            <a:off x="3013171" y="6969915"/>
            <a:ext cx="263173" cy="37337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A picture containing shape&#10;&#10;Description automatically generated">
            <a:extLst>
              <a:ext uri="{FF2B5EF4-FFF2-40B4-BE49-F238E27FC236}">
                <a16:creationId xmlns:a16="http://schemas.microsoft.com/office/drawing/2014/main" id="{EEBB99B1-723D-C566-B2EE-97BD24730750}"/>
              </a:ext>
            </a:extLst>
          </p:cNvPr>
          <p:cNvPicPr>
            <a:picLocks noChangeAspect="1"/>
          </p:cNvPicPr>
          <p:nvPr/>
        </p:nvPicPr>
        <p:blipFill rotWithShape="1">
          <a:blip r:embed="rId19">
            <a:extLst>
              <a:ext uri="{28A0092B-C50C-407E-A947-70E740481C1C}">
                <a14:useLocalDpi xmlns:a14="http://schemas.microsoft.com/office/drawing/2010/main" val="0"/>
              </a:ext>
            </a:extLst>
          </a:blip>
          <a:srcRect l="1445" t="3593" r="57934" b="62637"/>
          <a:stretch/>
        </p:blipFill>
        <p:spPr>
          <a:xfrm>
            <a:off x="3498506" y="2929497"/>
            <a:ext cx="362114" cy="425868"/>
          </a:xfrm>
          <a:prstGeom prst="rect">
            <a:avLst/>
          </a:prstGeom>
        </p:spPr>
      </p:pic>
      <p:pic>
        <p:nvPicPr>
          <p:cNvPr id="8" name="Picture 7">
            <a:extLst>
              <a:ext uri="{FF2B5EF4-FFF2-40B4-BE49-F238E27FC236}">
                <a16:creationId xmlns:a16="http://schemas.microsoft.com/office/drawing/2014/main" id="{9742D15C-C3A9-25C7-FF53-8FE1AF8FEC40}"/>
              </a:ext>
            </a:extLst>
          </p:cNvPr>
          <p:cNvPicPr>
            <a:picLocks noChangeAspect="1"/>
          </p:cNvPicPr>
          <p:nvPr/>
        </p:nvPicPr>
        <p:blipFill>
          <a:blip r:embed="rId20"/>
          <a:stretch>
            <a:fillRect/>
          </a:stretch>
        </p:blipFill>
        <p:spPr>
          <a:xfrm>
            <a:off x="126539" y="3057138"/>
            <a:ext cx="695325" cy="508635"/>
          </a:xfrm>
          <a:prstGeom prst="rect">
            <a:avLst/>
          </a:prstGeom>
        </p:spPr>
      </p:pic>
      <p:pic>
        <p:nvPicPr>
          <p:cNvPr id="10" name="Picture 9">
            <a:extLst>
              <a:ext uri="{FF2B5EF4-FFF2-40B4-BE49-F238E27FC236}">
                <a16:creationId xmlns:a16="http://schemas.microsoft.com/office/drawing/2014/main" id="{86AC5EA5-3B52-8155-7C5E-3A4E2C061DE3}"/>
              </a:ext>
            </a:extLst>
          </p:cNvPr>
          <p:cNvPicPr>
            <a:picLocks noChangeAspect="1"/>
          </p:cNvPicPr>
          <p:nvPr/>
        </p:nvPicPr>
        <p:blipFill>
          <a:blip r:embed="rId21"/>
          <a:stretch>
            <a:fillRect/>
          </a:stretch>
        </p:blipFill>
        <p:spPr>
          <a:xfrm>
            <a:off x="3590192" y="7164998"/>
            <a:ext cx="1482970" cy="464528"/>
          </a:xfrm>
          <a:prstGeom prst="rect">
            <a:avLst/>
          </a:prstGeom>
        </p:spPr>
      </p:pic>
      <p:pic>
        <p:nvPicPr>
          <p:cNvPr id="20" name="Picture 19">
            <a:extLst>
              <a:ext uri="{FF2B5EF4-FFF2-40B4-BE49-F238E27FC236}">
                <a16:creationId xmlns:a16="http://schemas.microsoft.com/office/drawing/2014/main" id="{4122931C-B57B-A436-209E-D6E01F0E3182}"/>
              </a:ext>
            </a:extLst>
          </p:cNvPr>
          <p:cNvPicPr>
            <a:picLocks noChangeAspect="1"/>
          </p:cNvPicPr>
          <p:nvPr/>
        </p:nvPicPr>
        <p:blipFill>
          <a:blip r:embed="rId22"/>
          <a:stretch>
            <a:fillRect/>
          </a:stretch>
        </p:blipFill>
        <p:spPr>
          <a:xfrm>
            <a:off x="5122984" y="7127630"/>
            <a:ext cx="1500554" cy="474785"/>
          </a:xfrm>
          <a:prstGeom prst="rect">
            <a:avLst/>
          </a:prstGeom>
        </p:spPr>
      </p:pic>
      <mc:AlternateContent xmlns:mc="http://schemas.openxmlformats.org/markup-compatibility/2006" xmlns:p14="http://schemas.microsoft.com/office/powerpoint/2010/main">
        <mc:Choice Requires="p14">
          <p:contentPart p14:bwMode="auto" r:id="rId23">
            <p14:nvContentPartPr>
              <p14:cNvPr id="23" name="Ink 22">
                <a:extLst>
                  <a:ext uri="{FF2B5EF4-FFF2-40B4-BE49-F238E27FC236}">
                    <a16:creationId xmlns:a16="http://schemas.microsoft.com/office/drawing/2014/main" id="{27438015-A778-3533-507C-15401178A698}"/>
                  </a:ext>
                </a:extLst>
              </p14:cNvPr>
              <p14:cNvContentPartPr/>
              <p14:nvPr/>
            </p14:nvContentPartPr>
            <p14:xfrm>
              <a:off x="5818272" y="7054361"/>
              <a:ext cx="25682" cy="553953"/>
            </p14:xfrm>
          </p:contentPart>
        </mc:Choice>
        <mc:Fallback xmlns="">
          <p:pic>
            <p:nvPicPr>
              <p:cNvPr id="23" name="Ink 22">
                <a:extLst>
                  <a:ext uri="{FF2B5EF4-FFF2-40B4-BE49-F238E27FC236}">
                    <a16:creationId xmlns:a16="http://schemas.microsoft.com/office/drawing/2014/main" id="{27438015-A778-3533-507C-15401178A698}"/>
                  </a:ext>
                </a:extLst>
              </p:cNvPr>
              <p:cNvPicPr/>
              <p:nvPr/>
            </p:nvPicPr>
            <p:blipFill>
              <a:blip r:embed="rId24"/>
              <a:stretch>
                <a:fillRect/>
              </a:stretch>
            </p:blipFill>
            <p:spPr>
              <a:xfrm>
                <a:off x="5756207" y="6991772"/>
                <a:ext cx="150168" cy="679492"/>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6D81E73A-DF4B-2ECD-4FC6-F529301AB43E}"/>
                  </a:ext>
                </a:extLst>
              </p14:cNvPr>
              <p14:cNvContentPartPr/>
              <p14:nvPr/>
            </p14:nvContentPartPr>
            <p14:xfrm>
              <a:off x="3634583" y="7077807"/>
              <a:ext cx="1472707" cy="598123"/>
            </p14:xfrm>
          </p:contentPart>
        </mc:Choice>
        <mc:Fallback xmlns="">
          <p:pic>
            <p:nvPicPr>
              <p:cNvPr id="26" name="Ink 25">
                <a:extLst>
                  <a:ext uri="{FF2B5EF4-FFF2-40B4-BE49-F238E27FC236}">
                    <a16:creationId xmlns:a16="http://schemas.microsoft.com/office/drawing/2014/main" id="{6D81E73A-DF4B-2ECD-4FC6-F529301AB43E}"/>
                  </a:ext>
                </a:extLst>
              </p:cNvPr>
              <p:cNvPicPr/>
              <p:nvPr/>
            </p:nvPicPr>
            <p:blipFill>
              <a:blip r:embed="rId26"/>
              <a:stretch>
                <a:fillRect/>
              </a:stretch>
            </p:blipFill>
            <p:spPr>
              <a:xfrm>
                <a:off x="3571961" y="7014828"/>
                <a:ext cx="1598312" cy="723722"/>
              </a:xfrm>
              <a:prstGeom prst="rect">
                <a:avLst/>
              </a:prstGeom>
            </p:spPr>
          </p:pic>
        </mc:Fallback>
      </mc:AlternateContent>
    </p:spTree>
    <p:extLst>
      <p:ext uri="{BB962C8B-B14F-4D97-AF65-F5344CB8AC3E}">
        <p14:creationId xmlns:p14="http://schemas.microsoft.com/office/powerpoint/2010/main" val="200614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2337</TotalTime>
  <Words>884</Words>
  <Application>Microsoft Office PowerPoint</Application>
  <PresentationFormat>A4 Paper (210x297 mm)</PresentationFormat>
  <Paragraphs>98</Paragraphs>
  <Slides>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vt:i4>
      </vt:variant>
    </vt:vector>
  </HeadingPairs>
  <TitlesOfParts>
    <vt:vector size="12" baseType="lpstr">
      <vt:lpstr>Arial</vt:lpstr>
      <vt:lpstr>Calibri</vt:lpstr>
      <vt:lpstr>Calibri </vt:lpstr>
      <vt:lpstr>Calibri Light</vt:lpstr>
      <vt:lpstr>Comic Sans MS</vt:lpstr>
      <vt:lpstr>Modern Love</vt:lpstr>
      <vt:lpstr>Modern Love Caps</vt:lpstr>
      <vt:lpstr>Times New Roman</vt:lpstr>
      <vt:lpstr>Twinkl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Lehana Newlands</cp:lastModifiedBy>
  <cp:revision>126</cp:revision>
  <dcterms:created xsi:type="dcterms:W3CDTF">2022-08-07T11:30:02Z</dcterms:created>
  <dcterms:modified xsi:type="dcterms:W3CDTF">2025-11-18T19:14:11Z</dcterms:modified>
</cp:coreProperties>
</file>