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E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B09458-F74D-9C9C-B444-D535E29606B8}" v="183" dt="2025-09-05T08:05:06.600"/>
    <p1510:client id="{D693AC44-A75D-4367-84FC-FE87E390EF3C}" v="4" dt="2025-09-04T18:51:22.6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1" d="100"/>
          <a:sy n="61" d="100"/>
        </p:scale>
        <p:origin x="2712" y="3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05/09/2025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428972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05/09/2025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2714979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751B3C-2C81-45AC-B7E7-E5D7E9F351C0}" type="datetimeFigureOut">
              <a:rPr lang="en-GB" smtClean="0"/>
              <a:t>05/09/2025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946110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751B3C-2C81-45AC-B7E7-E5D7E9F351C0}" type="datetimeFigureOut">
              <a:rPr lang="en-GB" smtClean="0"/>
              <a:t>05/09/2025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4092489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5751B3C-2C81-45AC-B7E7-E5D7E9F351C0}" type="datetimeFigureOut">
              <a:rPr lang="en-GB" smtClean="0"/>
              <a:t>05/09/2025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512301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5751B3C-2C81-45AC-B7E7-E5D7E9F351C0}" type="datetimeFigureOut">
              <a:rPr lang="en-GB" smtClean="0"/>
              <a:t>05/09/2025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808552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751B3C-2C81-45AC-B7E7-E5D7E9F351C0}" type="datetimeFigureOut">
              <a:rPr lang="en-GB" smtClean="0"/>
              <a:t>05/09/2025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430796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751B3C-2C81-45AC-B7E7-E5D7E9F351C0}" type="datetimeFigureOut">
              <a:rPr lang="en-GB" smtClean="0"/>
              <a:t>05/09/2025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3429232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751B3C-2C81-45AC-B7E7-E5D7E9F351C0}" type="datetimeFigureOut">
              <a:rPr lang="en-GB" smtClean="0"/>
              <a:t>05/09/2025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37856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05/09/2025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2982247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05/09/2025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697595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5751B3C-2C81-45AC-B7E7-E5D7E9F351C0}" type="datetimeFigureOut">
              <a:rPr lang="en-GB" smtClean="0"/>
              <a:t>05/09/2025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34CBE32A-3EF9-45BB-B81E-3AE8EF1F9334}" type="slidenum">
              <a:rPr lang="en-GB" smtClean="0"/>
              <a:t>‹#›</a:t>
            </a:fld>
            <a:endParaRPr lang="en-GB"/>
          </a:p>
        </p:txBody>
      </p:sp>
    </p:spTree>
    <p:extLst>
      <p:ext uri="{BB962C8B-B14F-4D97-AF65-F5344CB8AC3E}">
        <p14:creationId xmlns:p14="http://schemas.microsoft.com/office/powerpoint/2010/main" val="318527781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tmp"/><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image" Target="../media/image1.png"/><Relationship Id="rId16"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tmp"/></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hyperlink" Target="https://www.bsp.leeds.sch.uk/year-1-9/" TargetMode="External"/><Relationship Id="rId18" Type="http://schemas.openxmlformats.org/officeDocument/2006/relationships/image" Target="../media/image15.png"/><Relationship Id="rId3" Type="http://schemas.openxmlformats.org/officeDocument/2006/relationships/image" Target="../media/image2.png"/><Relationship Id="rId7" Type="http://schemas.openxmlformats.org/officeDocument/2006/relationships/image" Target="../media/image17.jpeg"/><Relationship Id="rId12" Type="http://schemas.openxmlformats.org/officeDocument/2006/relationships/hyperlink" Target="https://twitter.com/bspleeds" TargetMode="External"/><Relationship Id="rId17" Type="http://schemas.openxmlformats.org/officeDocument/2006/relationships/image" Target="../media/image14.png"/><Relationship Id="rId2" Type="http://schemas.openxmlformats.org/officeDocument/2006/relationships/image" Target="../media/image1.png"/><Relationship Id="rId16" Type="http://schemas.openxmlformats.org/officeDocument/2006/relationships/image" Target="../media/image22.png"/><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hyperlink" Target="https://www.facebook.com/Bramley-St-Peters-C-of-E-Primary-School-102332001471602" TargetMode="External"/><Relationship Id="rId5" Type="http://schemas.openxmlformats.org/officeDocument/2006/relationships/image" Target="../media/image9.png"/><Relationship Id="rId15" Type="http://schemas.openxmlformats.org/officeDocument/2006/relationships/image" Target="../media/image21.png"/><Relationship Id="rId10" Type="http://schemas.openxmlformats.org/officeDocument/2006/relationships/image" Target="../media/image19.png"/><Relationship Id="rId19" Type="http://schemas.openxmlformats.org/officeDocument/2006/relationships/image" Target="../media/image23.jpeg"/><Relationship Id="rId4" Type="http://schemas.openxmlformats.org/officeDocument/2006/relationships/image" Target="../media/image3.png"/><Relationship Id="rId9" Type="http://schemas.openxmlformats.org/officeDocument/2006/relationships/image" Target="../media/image18.png"/><Relationship Id="rId1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429B0214-1DCA-0194-8879-0285A4E38FCF}"/>
              </a:ext>
            </a:extLst>
          </p:cNvPr>
          <p:cNvSpPr txBox="1">
            <a:spLocks noChangeArrowheads="1"/>
          </p:cNvSpPr>
          <p:nvPr/>
        </p:nvSpPr>
        <p:spPr bwMode="auto">
          <a:xfrm>
            <a:off x="668337" y="0"/>
            <a:ext cx="5521325" cy="5762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algn="ctr" defTabSz="914400" eaLnBrk="0" fontAlgn="base" hangingPunct="0">
              <a:spcBef>
                <a:spcPct val="0"/>
              </a:spcBef>
              <a:spcAft>
                <a:spcPct val="0"/>
              </a:spcAft>
            </a:pPr>
            <a:r>
              <a:rPr kumimoji="0" lang="en-GB" altLang="en-US" sz="2500" b="0" i="0" u="none" strike="noStrike" cap="none" normalizeH="0" baseline="0" dirty="0">
                <a:ln>
                  <a:noFill/>
                </a:ln>
                <a:solidFill>
                  <a:srgbClr val="000000"/>
                </a:solidFill>
                <a:effectLst/>
                <a:latin typeface="Modern Love Caps"/>
              </a:rPr>
              <a:t>Year </a:t>
            </a:r>
            <a:r>
              <a:rPr lang="en-GB" altLang="en-US" sz="2500" dirty="0">
                <a:solidFill>
                  <a:srgbClr val="000000"/>
                </a:solidFill>
                <a:latin typeface="Modern Love Caps"/>
              </a:rPr>
              <a:t>5 </a:t>
            </a:r>
            <a:r>
              <a:rPr kumimoji="0" lang="en-GB" altLang="en-US" sz="2500" b="0" i="0" u="none" strike="noStrike" cap="none" normalizeH="0" baseline="0" dirty="0">
                <a:ln>
                  <a:noFill/>
                </a:ln>
                <a:solidFill>
                  <a:srgbClr val="000000"/>
                </a:solidFill>
                <a:effectLst/>
                <a:latin typeface="Modern Love Caps"/>
              </a:rPr>
              <a:t>newsletter—autumn 1</a:t>
            </a:r>
            <a:endParaRPr kumimoji="0" lang="en-US" altLang="en-US" sz="1800" b="0" i="0" u="none" strike="noStrike" cap="none" normalizeH="0" baseline="0" dirty="0">
              <a:ln>
                <a:noFill/>
              </a:ln>
              <a:solidFill>
                <a:schemeClr val="tx1"/>
              </a:solidFill>
              <a:effectLst/>
              <a:latin typeface="Modern Love Caps"/>
            </a:endParaRPr>
          </a:p>
        </p:txBody>
      </p:sp>
      <p:sp>
        <p:nvSpPr>
          <p:cNvPr id="5" name="Text Box 1">
            <a:extLst>
              <a:ext uri="{FF2B5EF4-FFF2-40B4-BE49-F238E27FC236}">
                <a16:creationId xmlns:a16="http://schemas.microsoft.com/office/drawing/2014/main" id="{CCE13B1B-6B13-0B32-C17E-7E88A9374A75}"/>
              </a:ext>
            </a:extLst>
          </p:cNvPr>
          <p:cNvSpPr txBox="1">
            <a:spLocks noChangeArrowheads="1"/>
          </p:cNvSpPr>
          <p:nvPr/>
        </p:nvSpPr>
        <p:spPr bwMode="auto">
          <a:xfrm>
            <a:off x="47051" y="386158"/>
            <a:ext cx="6762307" cy="380206"/>
          </a:xfrm>
          <a:prstGeom prst="rect">
            <a:avLst/>
          </a:prstGeom>
          <a:solidFill>
            <a:srgbClr val="C00000"/>
          </a:solidFill>
          <a:ln w="38100"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5">
            <a:extLst>
              <a:ext uri="{FF2B5EF4-FFF2-40B4-BE49-F238E27FC236}">
                <a16:creationId xmlns:a16="http://schemas.microsoft.com/office/drawing/2014/main" id="{1EAE38E0-ABBB-7483-A475-2F57F81700EC}"/>
              </a:ext>
            </a:extLst>
          </p:cNvPr>
          <p:cNvSpPr txBox="1">
            <a:spLocks noChangeArrowheads="1"/>
          </p:cNvSpPr>
          <p:nvPr/>
        </p:nvSpPr>
        <p:spPr bwMode="auto">
          <a:xfrm>
            <a:off x="1853872" y="227316"/>
            <a:ext cx="3148663" cy="38020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a:ln>
                <a:noFill/>
              </a:ln>
              <a:solidFill>
                <a:srgbClr val="FFDA66"/>
              </a:solidFill>
              <a:effectLst/>
              <a:latin typeface="Modern Love" panose="040908050810050206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FFDA66"/>
                </a:solidFill>
                <a:effectLst/>
                <a:latin typeface="Modern Love" panose="04090805081005020601" pitchFamily="82" charset="0"/>
              </a:rPr>
              <a:t>Journeying together with God</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pic>
        <p:nvPicPr>
          <p:cNvPr id="1063" name="Picture 30" descr="A small green plant in a person's hands&#10;&#10;Description automatically generated with low confidence">
            <a:extLst>
              <a:ext uri="{FF2B5EF4-FFF2-40B4-BE49-F238E27FC236}">
                <a16:creationId xmlns:a16="http://schemas.microsoft.com/office/drawing/2014/main" id="{11300E58-9B29-D04F-E05E-2238E222D6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91" y="9398594"/>
            <a:ext cx="450851"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1" name="Text Box 41">
            <a:extLst>
              <a:ext uri="{FF2B5EF4-FFF2-40B4-BE49-F238E27FC236}">
                <a16:creationId xmlns:a16="http://schemas.microsoft.com/office/drawing/2014/main" id="{DB59FB5A-8392-C3B2-EFD0-889725A55CBB}"/>
              </a:ext>
            </a:extLst>
          </p:cNvPr>
          <p:cNvSpPr txBox="1">
            <a:spLocks noChangeArrowheads="1"/>
          </p:cNvSpPr>
          <p:nvPr/>
        </p:nvSpPr>
        <p:spPr bwMode="auto">
          <a:xfrm>
            <a:off x="48769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Nurture</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4" name="Text Box 42">
            <a:extLst>
              <a:ext uri="{FF2B5EF4-FFF2-40B4-BE49-F238E27FC236}">
                <a16:creationId xmlns:a16="http://schemas.microsoft.com/office/drawing/2014/main" id="{7ACF6774-238F-2634-371E-9AD082B2B544}"/>
              </a:ext>
            </a:extLst>
          </p:cNvPr>
          <p:cNvSpPr txBox="1">
            <a:spLocks noChangeArrowheads="1"/>
          </p:cNvSpPr>
          <p:nvPr/>
        </p:nvSpPr>
        <p:spPr bwMode="auto">
          <a:xfrm>
            <a:off x="279893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Discover</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5" name="Text Box 43">
            <a:extLst>
              <a:ext uri="{FF2B5EF4-FFF2-40B4-BE49-F238E27FC236}">
                <a16:creationId xmlns:a16="http://schemas.microsoft.com/office/drawing/2014/main" id="{F47041C6-B5EC-F70B-C019-4A5FF7B9FCA3}"/>
              </a:ext>
            </a:extLst>
          </p:cNvPr>
          <p:cNvSpPr txBox="1">
            <a:spLocks noChangeArrowheads="1"/>
          </p:cNvSpPr>
          <p:nvPr/>
        </p:nvSpPr>
        <p:spPr bwMode="auto">
          <a:xfrm>
            <a:off x="5318784" y="9449162"/>
            <a:ext cx="1666875" cy="469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Respect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68" name="Picture 40">
            <a:extLst>
              <a:ext uri="{FF2B5EF4-FFF2-40B4-BE49-F238E27FC236}">
                <a16:creationId xmlns:a16="http://schemas.microsoft.com/office/drawing/2014/main" id="{8DB6F946-8441-62F0-B5B6-34D4B8B9A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8685" y="9420028"/>
            <a:ext cx="4095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69" name="Picture 35" descr="A close-up of a person's hands&#10;&#10;Description automatically generated with low confidence">
            <a:extLst>
              <a:ext uri="{FF2B5EF4-FFF2-40B4-BE49-F238E27FC236}">
                <a16:creationId xmlns:a16="http://schemas.microsoft.com/office/drawing/2014/main" id="{AD7A5B10-E067-FF2F-4258-97D538960C9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3248" b="18656"/>
          <a:stretch/>
        </p:blipFill>
        <p:spPr bwMode="auto">
          <a:xfrm>
            <a:off x="5070780" y="9398594"/>
            <a:ext cx="535728" cy="43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026" name="Text Box 23">
            <a:extLst>
              <a:ext uri="{FF2B5EF4-FFF2-40B4-BE49-F238E27FC236}">
                <a16:creationId xmlns:a16="http://schemas.microsoft.com/office/drawing/2014/main" id="{71AA5C8C-2BC0-160A-6907-945207F1E7E3}"/>
              </a:ext>
            </a:extLst>
          </p:cNvPr>
          <p:cNvSpPr txBox="1">
            <a:spLocks noChangeArrowheads="1"/>
          </p:cNvSpPr>
          <p:nvPr/>
        </p:nvSpPr>
        <p:spPr bwMode="auto">
          <a:xfrm>
            <a:off x="124390" y="1152522"/>
            <a:ext cx="6609219" cy="1200823"/>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a:spcBef>
                <a:spcPct val="0"/>
              </a:spcBef>
              <a:spcAft>
                <a:spcPct val="0"/>
              </a:spcAft>
            </a:pPr>
            <a:r>
              <a:rPr lang="en-GB" sz="1200" dirty="0">
                <a:ea typeface="+mn-lt"/>
                <a:cs typeface="+mn-lt"/>
              </a:rPr>
              <a:t>Welcome to Year 5. We hope that you have all had a restful and enjoyable summer. We are looking forward to getting settled into a new year and getting to know you all. The children will be learning lots of exciting, new things and we are looking forward to see each child thrive on their learning journey. The staff who will be working regularly in Year 5 will be Miss Carter, Miss Sedman, Mr Mulvihill, , Miss Brighouse, Miss Dixon, Miss Horsfall and Mrs Bell. </a:t>
            </a:r>
            <a:endParaRPr lang="en-US"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8" name="Text Box 23">
            <a:extLst>
              <a:ext uri="{FF2B5EF4-FFF2-40B4-BE49-F238E27FC236}">
                <a16:creationId xmlns:a16="http://schemas.microsoft.com/office/drawing/2014/main" id="{B28CA51A-F897-AD98-D8F1-447ED78A11BC}"/>
              </a:ext>
            </a:extLst>
          </p:cNvPr>
          <p:cNvSpPr txBox="1">
            <a:spLocks noChangeArrowheads="1"/>
          </p:cNvSpPr>
          <p:nvPr/>
        </p:nvSpPr>
        <p:spPr bwMode="auto">
          <a:xfrm>
            <a:off x="3494634" y="4061267"/>
            <a:ext cx="3215346" cy="1955965"/>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Key dates</a:t>
            </a:r>
            <a:endParaRPr kumimoji="0" lang="en-GB" altLang="en-US" sz="1200" b="0"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t>Friday 26</a:t>
            </a:r>
            <a:r>
              <a:rPr lang="en-GB" altLang="en-US" sz="1200" baseline="30000" dirty="0"/>
              <a:t>th</a:t>
            </a:r>
            <a:r>
              <a:rPr lang="en-GB" altLang="en-US" sz="1200" dirty="0"/>
              <a:t> September- Harvest Services at Bramley Baptist Church- 11.00am</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b="1" dirty="0"/>
              <a:t>Wednesday 24</a:t>
            </a:r>
            <a:r>
              <a:rPr lang="en-GB" altLang="en-US" sz="1200" b="1" baseline="30000" dirty="0"/>
              <a:t>th</a:t>
            </a:r>
            <a:r>
              <a:rPr lang="en-GB" altLang="en-US" sz="1200" b="1" dirty="0"/>
              <a:t>- </a:t>
            </a:r>
            <a:r>
              <a:rPr lang="en-GB" altLang="en-US" sz="1200" dirty="0"/>
              <a:t>Individual photos in school</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b="1" dirty="0"/>
              <a:t>Wednesday 22</a:t>
            </a:r>
            <a:r>
              <a:rPr lang="en-GB" altLang="en-US" sz="1200" b="1" baseline="30000" dirty="0"/>
              <a:t>nd</a:t>
            </a:r>
            <a:r>
              <a:rPr lang="en-GB" altLang="en-US" sz="1200" b="1" dirty="0"/>
              <a:t> October- </a:t>
            </a:r>
            <a:r>
              <a:rPr lang="en-GB" altLang="en-US" sz="1200" dirty="0"/>
              <a:t>Parents’ Evening -3.30-7.00pm</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b="1" dirty="0"/>
              <a:t>Thursday 23</a:t>
            </a:r>
            <a:r>
              <a:rPr lang="en-GB" altLang="en-US" sz="1200" b="1" baseline="30000" dirty="0"/>
              <a:t>rd</a:t>
            </a:r>
            <a:r>
              <a:rPr lang="en-GB" altLang="en-US" sz="1200" b="1" dirty="0"/>
              <a:t> October- </a:t>
            </a:r>
            <a:r>
              <a:rPr lang="en-GB" altLang="en-US" sz="1200" dirty="0"/>
              <a:t>Break up for half term</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b="1" dirty="0"/>
              <a:t>Friday 24</a:t>
            </a:r>
            <a:r>
              <a:rPr lang="en-GB" altLang="en-US" sz="1200" b="1" baseline="30000" dirty="0"/>
              <a:t>th</a:t>
            </a:r>
            <a:r>
              <a:rPr lang="en-GB" altLang="en-US" sz="1200" b="1" dirty="0"/>
              <a:t> October- </a:t>
            </a:r>
            <a:r>
              <a:rPr lang="en-GB" altLang="en-US" sz="1200" dirty="0"/>
              <a:t>Teacher Training Day- No children in school.</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2" name="Text Box 23">
            <a:extLst>
              <a:ext uri="{FF2B5EF4-FFF2-40B4-BE49-F238E27FC236}">
                <a16:creationId xmlns:a16="http://schemas.microsoft.com/office/drawing/2014/main" id="{75B85901-017A-EF5A-BE3C-A7ECA40C0B98}"/>
              </a:ext>
            </a:extLst>
          </p:cNvPr>
          <p:cNvSpPr txBox="1">
            <a:spLocks noChangeArrowheads="1"/>
          </p:cNvSpPr>
          <p:nvPr/>
        </p:nvSpPr>
        <p:spPr bwMode="auto">
          <a:xfrm>
            <a:off x="3498031" y="2526942"/>
            <a:ext cx="3215346" cy="1498297"/>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Our Christian value this half term is…</a:t>
            </a: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dirty="0">
              <a:solidFill>
                <a:srgbClr val="000000"/>
              </a:solidFill>
              <a:latin typeface="Modern Love Caps" panose="04070805081001020A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C00000"/>
                </a:solidFill>
                <a:latin typeface="Modern Love Caps" panose="04070805081001020A01" pitchFamily="82" charset="0"/>
              </a:rPr>
              <a:t>Generosity</a:t>
            </a:r>
            <a:endParaRPr kumimoji="0" lang="en-GB" altLang="en-US" sz="2000" i="0" u="none" strike="noStrike" cap="none" normalizeH="0" baseline="0" dirty="0">
              <a:ln>
                <a:noFill/>
              </a:ln>
              <a:solidFill>
                <a:srgbClr val="C00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1031" name="Picture 1030" descr="A picture containing text&#10;&#10;Description automatically generated">
            <a:extLst>
              <a:ext uri="{FF2B5EF4-FFF2-40B4-BE49-F238E27FC236}">
                <a16:creationId xmlns:a16="http://schemas.microsoft.com/office/drawing/2014/main" id="{C40A733D-2C9E-C0C0-19A7-9B29CA2E23E4}"/>
              </a:ext>
            </a:extLst>
          </p:cNvPr>
          <p:cNvPicPr>
            <a:picLocks noChangeAspect="1"/>
          </p:cNvPicPr>
          <p:nvPr/>
        </p:nvPicPr>
        <p:blipFill rotWithShape="1">
          <a:blip r:embed="rId5">
            <a:extLst>
              <a:ext uri="{28A0092B-C50C-407E-A947-70E740481C1C}">
                <a14:useLocalDpi xmlns:a14="http://schemas.microsoft.com/office/drawing/2010/main" val="0"/>
              </a:ext>
            </a:extLst>
          </a:blip>
          <a:srcRect l="28364" t="46404" r="44021" b="32204"/>
          <a:stretch/>
        </p:blipFill>
        <p:spPr>
          <a:xfrm>
            <a:off x="6232473" y="4003543"/>
            <a:ext cx="391886" cy="429431"/>
          </a:xfrm>
          <a:prstGeom prst="rect">
            <a:avLst/>
          </a:prstGeom>
        </p:spPr>
      </p:pic>
      <p:sp>
        <p:nvSpPr>
          <p:cNvPr id="62" name="Text Box 23">
            <a:extLst>
              <a:ext uri="{FF2B5EF4-FFF2-40B4-BE49-F238E27FC236}">
                <a16:creationId xmlns:a16="http://schemas.microsoft.com/office/drawing/2014/main" id="{639108DE-7527-BDE8-329F-79A3C5AA8FCF}"/>
              </a:ext>
            </a:extLst>
          </p:cNvPr>
          <p:cNvSpPr txBox="1">
            <a:spLocks noChangeArrowheads="1"/>
          </p:cNvSpPr>
          <p:nvPr/>
        </p:nvSpPr>
        <p:spPr bwMode="auto">
          <a:xfrm>
            <a:off x="119531" y="5731548"/>
            <a:ext cx="3215346" cy="3537814"/>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maths</a:t>
            </a:r>
            <a:endParaRPr kumimoji="0" lang="en-GB" altLang="en-US" sz="3000" i="0" u="none" strike="noStrike" cap="none" normalizeH="0" baseline="0" dirty="0">
              <a:ln>
                <a:noFill/>
              </a:ln>
              <a:solidFill>
                <a:srgbClr val="C00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i="0" u="none" strike="noStrike" cap="none" normalizeH="0" baseline="0" dirty="0">
              <a:ln>
                <a:noFill/>
              </a:ln>
              <a:solidFill>
                <a:srgbClr val="000000"/>
              </a:solidFill>
              <a:effectLst/>
              <a:latin typeface="Calibri"/>
              <a:ea typeface="Calibri"/>
              <a:cs typeface="Calibri"/>
            </a:endParaRPr>
          </a:p>
          <a:p>
            <a:pPr defTabSz="914400">
              <a:spcBef>
                <a:spcPct val="0"/>
              </a:spcBef>
              <a:spcAft>
                <a:spcPct val="0"/>
              </a:spcAft>
            </a:pPr>
            <a:r>
              <a:rPr lang="en-GB" sz="1200" dirty="0">
                <a:solidFill>
                  <a:srgbClr val="000000"/>
                </a:solidFill>
                <a:ea typeface="+mn-lt"/>
                <a:cs typeface="+mn-lt"/>
              </a:rPr>
              <a:t>The children will be following the White Rose Maths scheme of work focusing on: </a:t>
            </a:r>
            <a:endParaRPr lang="en-GB" dirty="0">
              <a:solidFill>
                <a:srgbClr val="000000"/>
              </a:solidFill>
              <a:ea typeface="+mn-lt"/>
              <a:cs typeface="+mn-lt"/>
            </a:endParaRPr>
          </a:p>
          <a:p>
            <a:pPr defTabSz="914400">
              <a:spcBef>
                <a:spcPct val="0"/>
              </a:spcBef>
              <a:spcAft>
                <a:spcPct val="0"/>
              </a:spcAft>
            </a:pPr>
            <a:endParaRPr lang="en-GB" sz="1200" dirty="0">
              <a:solidFill>
                <a:srgbClr val="000000"/>
              </a:solidFill>
              <a:ea typeface="+mn-lt"/>
              <a:cs typeface="+mn-lt"/>
            </a:endParaRPr>
          </a:p>
          <a:p>
            <a:pPr defTabSz="914400">
              <a:spcBef>
                <a:spcPct val="0"/>
              </a:spcBef>
              <a:spcAft>
                <a:spcPct val="0"/>
              </a:spcAft>
            </a:pPr>
            <a:r>
              <a:rPr lang="en-GB" sz="1200" dirty="0">
                <a:solidFill>
                  <a:srgbClr val="000000"/>
                </a:solidFill>
                <a:ea typeface="+mn-lt"/>
                <a:cs typeface="+mn-lt"/>
              </a:rPr>
              <a:t>• The place value of numbers, including place value within decimal numbers. </a:t>
            </a:r>
            <a:endParaRPr lang="en-GB" dirty="0">
              <a:solidFill>
                <a:srgbClr val="000000"/>
              </a:solidFill>
              <a:ea typeface="+mn-lt"/>
              <a:cs typeface="+mn-lt"/>
            </a:endParaRPr>
          </a:p>
          <a:p>
            <a:pPr defTabSz="914400">
              <a:spcBef>
                <a:spcPct val="0"/>
              </a:spcBef>
              <a:spcAft>
                <a:spcPct val="0"/>
              </a:spcAft>
            </a:pPr>
            <a:r>
              <a:rPr lang="en-GB" sz="1200">
                <a:solidFill>
                  <a:srgbClr val="000000"/>
                </a:solidFill>
                <a:ea typeface="+mn-lt"/>
                <a:cs typeface="+mn-lt"/>
              </a:rPr>
              <a:t>• Developing our </a:t>
            </a:r>
            <a:r>
              <a:rPr lang="en-GB" sz="1200" dirty="0">
                <a:solidFill>
                  <a:srgbClr val="000000"/>
                </a:solidFill>
                <a:ea typeface="+mn-lt"/>
                <a:cs typeface="+mn-lt"/>
              </a:rPr>
              <a:t>understanding of written methods for addition and subtraction. </a:t>
            </a:r>
            <a:endParaRPr lang="en-GB">
              <a:solidFill>
                <a:srgbClr val="000000"/>
              </a:solidFill>
              <a:ea typeface="+mn-lt"/>
              <a:cs typeface="+mn-lt"/>
            </a:endParaRPr>
          </a:p>
          <a:p>
            <a:pPr defTabSz="914400">
              <a:spcBef>
                <a:spcPct val="0"/>
              </a:spcBef>
              <a:spcAft>
                <a:spcPct val="0"/>
              </a:spcAft>
            </a:pPr>
            <a:r>
              <a:rPr lang="en-GB" sz="1200">
                <a:solidFill>
                  <a:srgbClr val="000000"/>
                </a:solidFill>
                <a:ea typeface="+mn-lt"/>
                <a:cs typeface="+mn-lt"/>
              </a:rPr>
              <a:t>• Solving </a:t>
            </a:r>
            <a:r>
              <a:rPr lang="en-GB" sz="1200" dirty="0">
                <a:solidFill>
                  <a:srgbClr val="000000"/>
                </a:solidFill>
                <a:ea typeface="+mn-lt"/>
                <a:cs typeface="+mn-lt"/>
              </a:rPr>
              <a:t>addition and subtraction multi-step problems in context. </a:t>
            </a:r>
            <a:endParaRPr lang="en-GB">
              <a:solidFill>
                <a:srgbClr val="000000"/>
              </a:solidFill>
              <a:ea typeface="+mn-lt"/>
              <a:cs typeface="+mn-lt"/>
            </a:endParaRPr>
          </a:p>
          <a:p>
            <a:pPr defTabSz="914400">
              <a:spcBef>
                <a:spcPct val="0"/>
              </a:spcBef>
              <a:spcAft>
                <a:spcPct val="0"/>
              </a:spcAft>
            </a:pPr>
            <a:r>
              <a:rPr lang="en-GB" sz="1200" dirty="0">
                <a:solidFill>
                  <a:srgbClr val="000000"/>
                </a:solidFill>
                <a:ea typeface="+mn-lt"/>
                <a:cs typeface="+mn-lt"/>
              </a:rPr>
              <a:t>• Performing mental calculations, including with mixed operations and large numbers. </a:t>
            </a:r>
            <a:endParaRPr lang="en-GB">
              <a:solidFill>
                <a:srgbClr val="000000"/>
              </a:solidFill>
              <a:ea typeface="+mn-lt"/>
              <a:cs typeface="+mn-lt"/>
            </a:endParaRPr>
          </a:p>
          <a:p>
            <a:pPr defTabSz="914400">
              <a:spcBef>
                <a:spcPct val="0"/>
              </a:spcBef>
              <a:spcAft>
                <a:spcPct val="0"/>
              </a:spcAft>
            </a:pPr>
            <a:r>
              <a:rPr lang="en-GB" sz="1200" dirty="0">
                <a:solidFill>
                  <a:srgbClr val="000000"/>
                </a:solidFill>
                <a:ea typeface="+mn-lt"/>
                <a:cs typeface="+mn-lt"/>
              </a:rPr>
              <a:t>• Learning to read, recognise and write Roman numerals and use these within context.</a:t>
            </a:r>
            <a:endParaRPr lang="en-GB">
              <a:ea typeface="Calibri"/>
              <a:cs typeface="Calibri"/>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b="1" i="0" u="none" strike="noStrike" cap="none" normalizeH="0" baseline="0" dirty="0">
              <a:ln>
                <a:noFill/>
              </a:ln>
              <a:solidFill>
                <a:srgbClr val="008000"/>
              </a:solidFill>
              <a:effectLst/>
              <a:latin typeface="Comic Sans MS" panose="030F0702030302020204" pitchFamily="66" charset="0"/>
            </a:endParaRPr>
          </a:p>
          <a:p>
            <a:pPr defTabSz="914400" eaLnBrk="0" fontAlgn="base" hangingPunct="0">
              <a:spcBef>
                <a:spcPct val="0"/>
              </a:spcBef>
              <a:spcAft>
                <a:spcPct val="0"/>
              </a:spcAft>
            </a:pPr>
            <a:endParaRPr lang="en-US" altLang="en-US" b="1" dirty="0">
              <a:latin typeface="Arial" panose="020B0604020202020204" pitchFamily="34" charset="0"/>
              <a:cs typeface="Arial" panose="020B0604020202020204" pitchFamily="34" charset="0"/>
            </a:endParaRPr>
          </a:p>
        </p:txBody>
      </p:sp>
      <p:sp>
        <p:nvSpPr>
          <p:cNvPr id="63" name="Text Box 23">
            <a:extLst>
              <a:ext uri="{FF2B5EF4-FFF2-40B4-BE49-F238E27FC236}">
                <a16:creationId xmlns:a16="http://schemas.microsoft.com/office/drawing/2014/main" id="{C5810336-8FC8-60B5-0C97-EACDF113BA39}"/>
              </a:ext>
            </a:extLst>
          </p:cNvPr>
          <p:cNvSpPr txBox="1">
            <a:spLocks noChangeArrowheads="1"/>
          </p:cNvSpPr>
          <p:nvPr/>
        </p:nvSpPr>
        <p:spPr bwMode="auto">
          <a:xfrm>
            <a:off x="3518263" y="6070274"/>
            <a:ext cx="3215346" cy="3336193"/>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a:spcBef>
                <a:spcPct val="0"/>
              </a:spcBef>
              <a:spcAft>
                <a:spcPct val="0"/>
              </a:spcAft>
            </a:pPr>
            <a:r>
              <a:rPr lang="en-US" sz="2000" dirty="0">
                <a:latin typeface="Modern Love Caps"/>
                <a:ea typeface="+mn-lt"/>
                <a:cs typeface="+mn-lt"/>
              </a:rPr>
              <a:t>English </a:t>
            </a:r>
            <a:endParaRPr lang="en-US" altLang="en-US" sz="1200" b="1">
              <a:latin typeface="Arial" panose="020B0604020202020204" pitchFamily="34" charset="0"/>
              <a:cs typeface="Arial" panose="020B0604020202020204" pitchFamily="34" charset="0"/>
            </a:endParaRPr>
          </a:p>
          <a:p>
            <a:pPr algn="ctr" defTabSz="914400">
              <a:spcBef>
                <a:spcPct val="0"/>
              </a:spcBef>
              <a:spcAft>
                <a:spcPct val="0"/>
              </a:spcAft>
            </a:pPr>
            <a:endParaRPr lang="en-US" sz="1200" dirty="0"/>
          </a:p>
          <a:p>
            <a:pPr defTabSz="914400">
              <a:spcBef>
                <a:spcPct val="0"/>
              </a:spcBef>
              <a:spcAft>
                <a:spcPct val="0"/>
              </a:spcAft>
            </a:pPr>
            <a:r>
              <a:rPr lang="en-US" sz="1200" dirty="0"/>
              <a:t>In English we will be… </a:t>
            </a:r>
            <a:endParaRPr lang="en-US" altLang="en-US" sz="1200" b="1" dirty="0">
              <a:latin typeface="Arial" panose="020B0604020202020204" pitchFamily="34" charset="0"/>
              <a:cs typeface="Arial" panose="020B0604020202020204" pitchFamily="34" charset="0"/>
            </a:endParaRPr>
          </a:p>
          <a:p>
            <a:pPr defTabSz="914400">
              <a:spcBef>
                <a:spcPct val="0"/>
              </a:spcBef>
              <a:spcAft>
                <a:spcPct val="0"/>
              </a:spcAft>
            </a:pPr>
            <a:endParaRPr lang="en-US" sz="1200" dirty="0"/>
          </a:p>
          <a:p>
            <a:pPr defTabSz="914400">
              <a:spcBef>
                <a:spcPct val="0"/>
              </a:spcBef>
              <a:spcAft>
                <a:spcPct val="0"/>
              </a:spcAft>
            </a:pPr>
            <a:r>
              <a:rPr lang="en-US" sz="1200" dirty="0"/>
              <a:t>• Reading the book, ‘Odd &amp; the Frost Giants’ by Neil Gaiman which links to our topic ‘Ruthless killers or peaceful settlers?’</a:t>
            </a:r>
            <a:endParaRPr lang="en-US" altLang="en-US" sz="1200" b="1">
              <a:latin typeface="Arial" panose="020B0604020202020204" pitchFamily="34" charset="0"/>
              <a:cs typeface="Arial"/>
            </a:endParaRPr>
          </a:p>
          <a:p>
            <a:pPr defTabSz="914400">
              <a:spcBef>
                <a:spcPct val="0"/>
              </a:spcBef>
              <a:spcAft>
                <a:spcPct val="0"/>
              </a:spcAft>
            </a:pPr>
            <a:endParaRPr lang="en-US" sz="1200" dirty="0"/>
          </a:p>
          <a:p>
            <a:pPr defTabSz="914400">
              <a:spcBef>
                <a:spcPct val="0"/>
              </a:spcBef>
              <a:spcAft>
                <a:spcPct val="0"/>
              </a:spcAft>
            </a:pPr>
            <a:r>
              <a:rPr lang="en-US" sz="1200" dirty="0"/>
              <a:t> • We will be completing various writing tasks inspired by the story with a focus on character and setting descriptions and myths. </a:t>
            </a:r>
            <a:endParaRPr lang="en-US" altLang="en-US" sz="1200" b="1">
              <a:latin typeface="Arial" panose="020B0604020202020204" pitchFamily="34" charset="0"/>
              <a:cs typeface="Arial"/>
            </a:endParaRPr>
          </a:p>
          <a:p>
            <a:pPr defTabSz="914400">
              <a:spcBef>
                <a:spcPct val="0"/>
              </a:spcBef>
              <a:spcAft>
                <a:spcPct val="0"/>
              </a:spcAft>
            </a:pPr>
            <a:endParaRPr lang="en-US" sz="1200" dirty="0"/>
          </a:p>
          <a:p>
            <a:pPr defTabSz="914400">
              <a:spcBef>
                <a:spcPct val="0"/>
              </a:spcBef>
              <a:spcAft>
                <a:spcPct val="0"/>
              </a:spcAft>
            </a:pPr>
            <a:r>
              <a:rPr lang="en-US" sz="1200" dirty="0"/>
              <a:t>• Developing our reading comprehension through discussion and questioning on a variety of texts using VIPERS. </a:t>
            </a:r>
            <a:endParaRPr lang="en-US" altLang="en-US" sz="1200" b="1" i="0" u="none" strike="noStrike" cap="none" normalizeH="0" baseline="0">
              <a:ln>
                <a:noFill/>
              </a:ln>
              <a:effectLst/>
              <a:latin typeface="Arial" panose="020B0604020202020204" pitchFamily="34" charset="0"/>
              <a:cs typeface="Arial"/>
            </a:endParaRPr>
          </a:p>
        </p:txBody>
      </p:sp>
      <p:pic>
        <p:nvPicPr>
          <p:cNvPr id="1040" name="Picture 1039" descr="A picture containing shape&#10;&#10;Description automatically generated">
            <a:extLst>
              <a:ext uri="{FF2B5EF4-FFF2-40B4-BE49-F238E27FC236}">
                <a16:creationId xmlns:a16="http://schemas.microsoft.com/office/drawing/2014/main" id="{0AA8288A-CDED-EDB0-EED0-005660507D4E}"/>
              </a:ext>
            </a:extLst>
          </p:cNvPr>
          <p:cNvPicPr>
            <a:picLocks noChangeAspect="1"/>
          </p:cNvPicPr>
          <p:nvPr/>
        </p:nvPicPr>
        <p:blipFill rotWithShape="1">
          <a:blip r:embed="rId6">
            <a:extLst>
              <a:ext uri="{28A0092B-C50C-407E-A947-70E740481C1C}">
                <a14:useLocalDpi xmlns:a14="http://schemas.microsoft.com/office/drawing/2010/main" val="0"/>
              </a:ext>
            </a:extLst>
          </a:blip>
          <a:srcRect l="1743" t="56202" r="54822" b="11809"/>
          <a:stretch/>
        </p:blipFill>
        <p:spPr>
          <a:xfrm>
            <a:off x="6314521" y="5844733"/>
            <a:ext cx="451026" cy="469902"/>
          </a:xfrm>
          <a:prstGeom prst="rect">
            <a:avLst/>
          </a:prstGeom>
        </p:spPr>
      </p:pic>
      <p:pic>
        <p:nvPicPr>
          <p:cNvPr id="1083" name="Picture 59" descr="Horizontal stack of colored books flat icon Vector Image">
            <a:extLst>
              <a:ext uri="{FF2B5EF4-FFF2-40B4-BE49-F238E27FC236}">
                <a16:creationId xmlns:a16="http://schemas.microsoft.com/office/drawing/2014/main" id="{E1ECA215-5FCA-452E-5DA3-9DA72ACE88C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6124" t="14282" r="18249" b="23328"/>
          <a:stretch/>
        </p:blipFill>
        <p:spPr bwMode="auto">
          <a:xfrm>
            <a:off x="3486325" y="5916158"/>
            <a:ext cx="303592" cy="311735"/>
          </a:xfrm>
          <a:prstGeom prst="rect">
            <a:avLst/>
          </a:prstGeom>
          <a:noFill/>
          <a:extLst>
            <a:ext uri="{909E8E84-426E-40DD-AFC4-6F175D3DCCD1}">
              <a14:hiddenFill xmlns:a14="http://schemas.microsoft.com/office/drawing/2010/main">
                <a:solidFill>
                  <a:srgbClr val="FFFFFF"/>
                </a:solidFill>
              </a14:hiddenFill>
            </a:ext>
          </a:extLst>
        </p:spPr>
      </p:pic>
      <p:sp>
        <p:nvSpPr>
          <p:cNvPr id="75" name="Text Box 23">
            <a:extLst>
              <a:ext uri="{FF2B5EF4-FFF2-40B4-BE49-F238E27FC236}">
                <a16:creationId xmlns:a16="http://schemas.microsoft.com/office/drawing/2014/main" id="{379DABDC-D5A0-C399-C65F-520BA2AC6D3F}"/>
              </a:ext>
            </a:extLst>
          </p:cNvPr>
          <p:cNvSpPr txBox="1">
            <a:spLocks noChangeArrowheads="1"/>
          </p:cNvSpPr>
          <p:nvPr/>
        </p:nvSpPr>
        <p:spPr bwMode="auto">
          <a:xfrm>
            <a:off x="119531" y="2531762"/>
            <a:ext cx="3215346" cy="1779919"/>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Modern Love Caps" panose="04070805081001020A01" pitchFamily="82" charset="0"/>
              </a:rPr>
              <a:t>Theme and big question</a:t>
            </a:r>
          </a:p>
          <a:p>
            <a:pPr algn="ctr" defTabSz="914400" eaLnBrk="0" fontAlgn="base" hangingPunct="0">
              <a:spcBef>
                <a:spcPct val="0"/>
              </a:spcBef>
              <a:spcAft>
                <a:spcPct val="0"/>
              </a:spcAft>
            </a:pPr>
            <a:r>
              <a:rPr lang="en-GB" b="1" i="1" dirty="0">
                <a:ea typeface="+mn-lt"/>
                <a:cs typeface="+mn-lt"/>
              </a:rPr>
              <a:t>The Vikings</a:t>
            </a:r>
            <a:r>
              <a:rPr lang="en-GB" sz="1600" b="1" dirty="0">
                <a:ea typeface="+mn-lt"/>
                <a:cs typeface="+mn-lt"/>
              </a:rPr>
              <a:t> </a:t>
            </a:r>
          </a:p>
          <a:p>
            <a:pPr defTabSz="914400">
              <a:spcBef>
                <a:spcPct val="0"/>
              </a:spcBef>
              <a:spcAft>
                <a:spcPct val="0"/>
              </a:spcAft>
            </a:pPr>
            <a:r>
              <a:rPr lang="en-GB" sz="1600" dirty="0">
                <a:solidFill>
                  <a:srgbClr val="008000"/>
                </a:solidFill>
                <a:ea typeface="+mn-lt"/>
                <a:cs typeface="+mn-lt"/>
              </a:rPr>
              <a:t>                      Big Question:</a:t>
            </a:r>
            <a:endParaRPr lang="en-GB" sz="1600" dirty="0">
              <a:solidFill>
                <a:srgbClr val="000000"/>
              </a:solidFill>
              <a:ea typeface="+mn-lt"/>
              <a:cs typeface="+mn-lt"/>
            </a:endParaRPr>
          </a:p>
          <a:p>
            <a:pPr defTabSz="914400">
              <a:spcBef>
                <a:spcPct val="0"/>
              </a:spcBef>
              <a:spcAft>
                <a:spcPct val="0"/>
              </a:spcAft>
            </a:pPr>
            <a:endParaRPr lang="en-GB" sz="1600" dirty="0">
              <a:solidFill>
                <a:srgbClr val="008000"/>
              </a:solidFill>
              <a:ea typeface="+mn-lt"/>
              <a:cs typeface="+mn-lt"/>
            </a:endParaRPr>
          </a:p>
          <a:p>
            <a:pPr defTabSz="914400">
              <a:spcBef>
                <a:spcPct val="0"/>
              </a:spcBef>
              <a:spcAft>
                <a:spcPct val="0"/>
              </a:spcAft>
            </a:pPr>
            <a:r>
              <a:rPr lang="en-GB" sz="1600" dirty="0">
                <a:solidFill>
                  <a:srgbClr val="008000"/>
                </a:solidFill>
                <a:ea typeface="+mn-lt"/>
                <a:cs typeface="+mn-lt"/>
              </a:rPr>
              <a:t>Were the Vikings ruthless killers or peaceful settlers?</a:t>
            </a:r>
            <a:endParaRPr lang="en-GB" sz="1600">
              <a:ea typeface="Calibri"/>
              <a:cs typeface="Calibri"/>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76" name="Picture 57" descr="Free question mark - Vector Art">
            <a:extLst>
              <a:ext uri="{FF2B5EF4-FFF2-40B4-BE49-F238E27FC236}">
                <a16:creationId xmlns:a16="http://schemas.microsoft.com/office/drawing/2014/main" id="{0374458D-A5AC-7C1E-5DD5-F58C8051BB8F}"/>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0549" t="7917" r="8880" b="6352"/>
          <a:stretch/>
        </p:blipFill>
        <p:spPr bwMode="auto">
          <a:xfrm>
            <a:off x="44158" y="2495338"/>
            <a:ext cx="378965" cy="375973"/>
          </a:xfrm>
          <a:prstGeom prst="rect">
            <a:avLst/>
          </a:prstGeom>
          <a:noFill/>
          <a:extLst>
            <a:ext uri="{909E8E84-426E-40DD-AFC4-6F175D3DCCD1}">
              <a14:hiddenFill xmlns:a14="http://schemas.microsoft.com/office/drawing/2010/main">
                <a:solidFill>
                  <a:srgbClr val="FFFFFF"/>
                </a:solidFill>
              </a14:hiddenFill>
            </a:ext>
          </a:extLst>
        </p:spPr>
      </p:pic>
      <p:sp>
        <p:nvSpPr>
          <p:cNvPr id="80" name="Text Box 23">
            <a:extLst>
              <a:ext uri="{FF2B5EF4-FFF2-40B4-BE49-F238E27FC236}">
                <a16:creationId xmlns:a16="http://schemas.microsoft.com/office/drawing/2014/main" id="{A1574DFF-9A31-B653-FA98-CE9352A13AB3}"/>
              </a:ext>
            </a:extLst>
          </p:cNvPr>
          <p:cNvSpPr txBox="1">
            <a:spLocks noChangeArrowheads="1"/>
          </p:cNvSpPr>
          <p:nvPr/>
        </p:nvSpPr>
        <p:spPr bwMode="auto">
          <a:xfrm>
            <a:off x="119531" y="4438685"/>
            <a:ext cx="3141263" cy="1170558"/>
          </a:xfrm>
          <a:prstGeom prst="rect">
            <a:avLst/>
          </a:prstGeom>
          <a:solidFill>
            <a:srgbClr val="FFFFFF"/>
          </a:solidFill>
          <a:ln w="28575"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Notices</a:t>
            </a:r>
          </a:p>
          <a:p>
            <a:pPr marL="0" marR="0" lvl="0" indent="0" defTabSz="914400" rtl="0" eaLnBrk="0" fontAlgn="base" latinLnBrk="0" hangingPunct="0">
              <a:lnSpc>
                <a:spcPct val="100000"/>
              </a:lnSpc>
              <a:spcBef>
                <a:spcPct val="0"/>
              </a:spcBef>
              <a:spcAft>
                <a:spcPct val="0"/>
              </a:spcAft>
              <a:buClrTx/>
              <a:buSzTx/>
              <a:buFontTx/>
              <a:buNone/>
              <a:tabLst/>
            </a:pPr>
            <a:r>
              <a:rPr lang="en-GB" sz="1100" dirty="0"/>
              <a:t>Please ensure that you and your child have access to Seesaw and check it regularly, as it will be the main way that we send announcements and to communicate with you.</a:t>
            </a:r>
          </a:p>
          <a:p>
            <a:pPr marL="0" marR="0" lvl="0" indent="0" defTabSz="914400" rtl="0" eaLnBrk="0" fontAlgn="base" latinLnBrk="0" hangingPunct="0">
              <a:lnSpc>
                <a:spcPct val="100000"/>
              </a:lnSpc>
              <a:spcBef>
                <a:spcPct val="0"/>
              </a:spcBef>
              <a:spcAft>
                <a:spcPct val="0"/>
              </a:spcAft>
              <a:buClrTx/>
              <a:buSzTx/>
              <a:buFontTx/>
              <a:buNone/>
              <a:tabLst/>
            </a:pPr>
            <a:endParaRPr lang="en-GB" sz="1100" b="0" i="0" u="none" strike="noStrike" cap="none" normalizeH="0" baseline="0" dirty="0">
              <a:ln>
                <a:noFill/>
              </a:ln>
              <a:solidFill>
                <a:srgbClr val="000000"/>
              </a:solidFill>
              <a:effectLst/>
              <a:latin typeface="Calibri" panose="020F0502020204030204"/>
              <a:ea typeface="Calibri" panose="020F0502020204030204"/>
              <a:cs typeface="Calibri" panose="020F0502020204030204"/>
            </a:endParaRPr>
          </a:p>
        </p:txBody>
      </p:sp>
      <p:pic>
        <p:nvPicPr>
          <p:cNvPr id="81" name="Picture 80" descr="A picture containing text&#10;&#10;Description automatically generated">
            <a:extLst>
              <a:ext uri="{FF2B5EF4-FFF2-40B4-BE49-F238E27FC236}">
                <a16:creationId xmlns:a16="http://schemas.microsoft.com/office/drawing/2014/main" id="{75169FEA-8080-889B-A8D6-0B5C86475E85}"/>
              </a:ext>
            </a:extLst>
          </p:cNvPr>
          <p:cNvPicPr>
            <a:picLocks noChangeAspect="1"/>
          </p:cNvPicPr>
          <p:nvPr/>
        </p:nvPicPr>
        <p:blipFill rotWithShape="1">
          <a:blip r:embed="rId9">
            <a:extLst>
              <a:ext uri="{28A0092B-C50C-407E-A947-70E740481C1C}">
                <a14:useLocalDpi xmlns:a14="http://schemas.microsoft.com/office/drawing/2010/main" val="0"/>
              </a:ext>
            </a:extLst>
          </a:blip>
          <a:srcRect l="25909" t="36657" r="27451" b="32204"/>
          <a:stretch/>
        </p:blipFill>
        <p:spPr>
          <a:xfrm>
            <a:off x="2830223" y="4431022"/>
            <a:ext cx="402771" cy="389992"/>
          </a:xfrm>
          <a:prstGeom prst="rect">
            <a:avLst/>
          </a:prstGeom>
        </p:spPr>
      </p:pic>
      <p:pic>
        <p:nvPicPr>
          <p:cNvPr id="1035" name="Picture 1034">
            <a:extLst>
              <a:ext uri="{FF2B5EF4-FFF2-40B4-BE49-F238E27FC236}">
                <a16:creationId xmlns:a16="http://schemas.microsoft.com/office/drawing/2014/main" id="{49663328-BE24-58F9-7DB0-D8B0FD85B2B8}"/>
              </a:ext>
            </a:extLst>
          </p:cNvPr>
          <p:cNvPicPr>
            <a:picLocks noChangeAspect="1"/>
          </p:cNvPicPr>
          <p:nvPr/>
        </p:nvPicPr>
        <p:blipFill rotWithShape="1">
          <a:blip r:embed="rId10">
            <a:extLst>
              <a:ext uri="{28A0092B-C50C-407E-A947-70E740481C1C}">
                <a14:useLocalDpi xmlns:a14="http://schemas.microsoft.com/office/drawing/2010/main" val="0"/>
              </a:ext>
            </a:extLst>
          </a:blip>
          <a:srcRect l="9745" t="6845" r="64961" b="73796"/>
          <a:stretch/>
        </p:blipFill>
        <p:spPr>
          <a:xfrm>
            <a:off x="2818799" y="5780004"/>
            <a:ext cx="437954" cy="474194"/>
          </a:xfrm>
          <a:prstGeom prst="rect">
            <a:avLst/>
          </a:prstGeom>
        </p:spPr>
      </p:pic>
      <p:pic>
        <p:nvPicPr>
          <p:cNvPr id="2" name="Picture 2" descr="EDX Education 53835 2cm Linking Cubes, 10 Bright Colours, Pack of 100">
            <a:extLst>
              <a:ext uri="{FF2B5EF4-FFF2-40B4-BE49-F238E27FC236}">
                <a16:creationId xmlns:a16="http://schemas.microsoft.com/office/drawing/2014/main" id="{D95BB5B9-4C6E-5C99-2BA2-21EDC12DB6C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876301" y="8805086"/>
            <a:ext cx="397533" cy="39753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What are ten frames? (And how they help your child make sense of numbers) -  Math, Kids and Chaos">
            <a:extLst>
              <a:ext uri="{FF2B5EF4-FFF2-40B4-BE49-F238E27FC236}">
                <a16:creationId xmlns:a16="http://schemas.microsoft.com/office/drawing/2014/main" id="{CE2FC45A-D626-4F8E-7C31-2FF734F8E8E0}"/>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l="13360" t="18696" r="18495" b="16556"/>
          <a:stretch/>
        </p:blipFill>
        <p:spPr bwMode="auto">
          <a:xfrm>
            <a:off x="1865750" y="9011883"/>
            <a:ext cx="530381" cy="25196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picture containing text, clock, antenna&#10;&#10;Description automatically generated">
            <a:extLst>
              <a:ext uri="{FF2B5EF4-FFF2-40B4-BE49-F238E27FC236}">
                <a16:creationId xmlns:a16="http://schemas.microsoft.com/office/drawing/2014/main" id="{6B8272CB-CF93-5ABD-F21D-EDD8C3A84F84}"/>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74866" y="9011161"/>
            <a:ext cx="1524726" cy="222356"/>
          </a:xfrm>
          <a:prstGeom prst="rect">
            <a:avLst/>
          </a:prstGeom>
        </p:spPr>
      </p:pic>
      <p:pic>
        <p:nvPicPr>
          <p:cNvPr id="35" name="Picture 34">
            <a:extLst>
              <a:ext uri="{FF2B5EF4-FFF2-40B4-BE49-F238E27FC236}">
                <a16:creationId xmlns:a16="http://schemas.microsoft.com/office/drawing/2014/main" id="{C1EDE670-78CD-D186-2518-93374C3E8D62}"/>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rot="16200000">
            <a:off x="2393700" y="8896026"/>
            <a:ext cx="493650" cy="274692"/>
          </a:xfrm>
          <a:prstGeom prst="rect">
            <a:avLst/>
          </a:prstGeom>
        </p:spPr>
      </p:pic>
      <p:sp>
        <p:nvSpPr>
          <p:cNvPr id="7" name="Oval 6">
            <a:extLst>
              <a:ext uri="{FF2B5EF4-FFF2-40B4-BE49-F238E27FC236}">
                <a16:creationId xmlns:a16="http://schemas.microsoft.com/office/drawing/2014/main" id="{A50C1A69-2194-317A-CBED-A6625353854B}"/>
              </a:ext>
            </a:extLst>
          </p:cNvPr>
          <p:cNvSpPr/>
          <p:nvPr/>
        </p:nvSpPr>
        <p:spPr>
          <a:xfrm>
            <a:off x="233640" y="109182"/>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27" name="Picture 3">
            <a:extLst>
              <a:ext uri="{FF2B5EF4-FFF2-40B4-BE49-F238E27FC236}">
                <a16:creationId xmlns:a16="http://schemas.microsoft.com/office/drawing/2014/main" id="{15A307A3-16C3-3822-8C3D-47EE28D1AFD6}"/>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01159" y="249366"/>
            <a:ext cx="559570" cy="58398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1" name="Oval 10">
            <a:extLst>
              <a:ext uri="{FF2B5EF4-FFF2-40B4-BE49-F238E27FC236}">
                <a16:creationId xmlns:a16="http://schemas.microsoft.com/office/drawing/2014/main" id="{60F2C88C-2152-7975-01A6-689C08A98FCC}"/>
              </a:ext>
            </a:extLst>
          </p:cNvPr>
          <p:cNvSpPr/>
          <p:nvPr/>
        </p:nvSpPr>
        <p:spPr>
          <a:xfrm>
            <a:off x="5750062" y="106205"/>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85" name="Picture 61" descr="Autumn tree - Free nature icons">
            <a:extLst>
              <a:ext uri="{FF2B5EF4-FFF2-40B4-BE49-F238E27FC236}">
                <a16:creationId xmlns:a16="http://schemas.microsoft.com/office/drawing/2014/main" id="{85DD1472-F874-C93C-7E46-16F8E7D89AF5}"/>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860937" y="186297"/>
            <a:ext cx="652545" cy="652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80775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429B0214-1DCA-0194-8879-0285A4E38FCF}"/>
              </a:ext>
            </a:extLst>
          </p:cNvPr>
          <p:cNvSpPr txBox="1">
            <a:spLocks noChangeArrowheads="1"/>
          </p:cNvSpPr>
          <p:nvPr/>
        </p:nvSpPr>
        <p:spPr bwMode="auto">
          <a:xfrm>
            <a:off x="668337" y="0"/>
            <a:ext cx="5521325" cy="5762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500" b="0" i="0" u="none" strike="noStrike" cap="none" normalizeH="0" baseline="0" dirty="0">
                <a:ln>
                  <a:noFill/>
                </a:ln>
                <a:solidFill>
                  <a:srgbClr val="000000"/>
                </a:solidFill>
                <a:effectLst/>
                <a:latin typeface="Modern Love Caps" panose="04070805081001020A01" pitchFamily="82" charset="0"/>
              </a:rPr>
              <a:t>Year </a:t>
            </a:r>
            <a:r>
              <a:rPr lang="en-GB" altLang="en-US" sz="2500" dirty="0">
                <a:solidFill>
                  <a:srgbClr val="000000"/>
                </a:solidFill>
                <a:latin typeface="Modern Love Caps" panose="04070805081001020A01" pitchFamily="82" charset="0"/>
              </a:rPr>
              <a:t>5</a:t>
            </a:r>
            <a:r>
              <a:rPr kumimoji="0" lang="en-GB" altLang="en-US" sz="2500" b="0" i="0" u="none" strike="noStrike" cap="none" normalizeH="0" baseline="0" dirty="0">
                <a:ln>
                  <a:noFill/>
                </a:ln>
                <a:solidFill>
                  <a:srgbClr val="000000"/>
                </a:solidFill>
                <a:effectLst/>
                <a:latin typeface="Modern Love Caps" panose="04070805081001020A01" pitchFamily="82" charset="0"/>
              </a:rPr>
              <a:t> newsletter—autumn 1</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1">
            <a:extLst>
              <a:ext uri="{FF2B5EF4-FFF2-40B4-BE49-F238E27FC236}">
                <a16:creationId xmlns:a16="http://schemas.microsoft.com/office/drawing/2014/main" id="{CCE13B1B-6B13-0B32-C17E-7E88A9374A75}"/>
              </a:ext>
            </a:extLst>
          </p:cNvPr>
          <p:cNvSpPr txBox="1">
            <a:spLocks noChangeArrowheads="1"/>
          </p:cNvSpPr>
          <p:nvPr/>
        </p:nvSpPr>
        <p:spPr bwMode="auto">
          <a:xfrm>
            <a:off x="47051" y="386158"/>
            <a:ext cx="6762307" cy="380206"/>
          </a:xfrm>
          <a:prstGeom prst="rect">
            <a:avLst/>
          </a:prstGeom>
          <a:solidFill>
            <a:srgbClr val="C00000"/>
          </a:solidFill>
          <a:ln w="38100"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5">
            <a:extLst>
              <a:ext uri="{FF2B5EF4-FFF2-40B4-BE49-F238E27FC236}">
                <a16:creationId xmlns:a16="http://schemas.microsoft.com/office/drawing/2014/main" id="{1EAE38E0-ABBB-7483-A475-2F57F81700EC}"/>
              </a:ext>
            </a:extLst>
          </p:cNvPr>
          <p:cNvSpPr txBox="1">
            <a:spLocks noChangeArrowheads="1"/>
          </p:cNvSpPr>
          <p:nvPr/>
        </p:nvSpPr>
        <p:spPr bwMode="auto">
          <a:xfrm>
            <a:off x="1845926" y="223442"/>
            <a:ext cx="3148663" cy="38020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a:ln>
                <a:noFill/>
              </a:ln>
              <a:solidFill>
                <a:srgbClr val="FFDA66"/>
              </a:solidFill>
              <a:effectLst/>
              <a:latin typeface="Modern Love" panose="040908050810050206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FFDA66"/>
                </a:solidFill>
                <a:effectLst/>
                <a:latin typeface="Modern Love" panose="04090805081005020601" pitchFamily="82" charset="0"/>
              </a:rPr>
              <a:t>Journeying together with God</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pic>
        <p:nvPicPr>
          <p:cNvPr id="1063" name="Picture 30" descr="A small green plant in a person's hands&#10;&#10;Description automatically generated with low confidence">
            <a:extLst>
              <a:ext uri="{FF2B5EF4-FFF2-40B4-BE49-F238E27FC236}">
                <a16:creationId xmlns:a16="http://schemas.microsoft.com/office/drawing/2014/main" id="{11300E58-9B29-D04F-E05E-2238E222D6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91" y="9398594"/>
            <a:ext cx="450851"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1" name="Text Box 41">
            <a:extLst>
              <a:ext uri="{FF2B5EF4-FFF2-40B4-BE49-F238E27FC236}">
                <a16:creationId xmlns:a16="http://schemas.microsoft.com/office/drawing/2014/main" id="{DB59FB5A-8392-C3B2-EFD0-889725A55CBB}"/>
              </a:ext>
            </a:extLst>
          </p:cNvPr>
          <p:cNvSpPr txBox="1">
            <a:spLocks noChangeArrowheads="1"/>
          </p:cNvSpPr>
          <p:nvPr/>
        </p:nvSpPr>
        <p:spPr bwMode="auto">
          <a:xfrm>
            <a:off x="48769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Nurture</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4" name="Text Box 42">
            <a:extLst>
              <a:ext uri="{FF2B5EF4-FFF2-40B4-BE49-F238E27FC236}">
                <a16:creationId xmlns:a16="http://schemas.microsoft.com/office/drawing/2014/main" id="{7ACF6774-238F-2634-371E-9AD082B2B544}"/>
              </a:ext>
            </a:extLst>
          </p:cNvPr>
          <p:cNvSpPr txBox="1">
            <a:spLocks noChangeArrowheads="1"/>
          </p:cNvSpPr>
          <p:nvPr/>
        </p:nvSpPr>
        <p:spPr bwMode="auto">
          <a:xfrm>
            <a:off x="279893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Discover</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5" name="Text Box 43">
            <a:extLst>
              <a:ext uri="{FF2B5EF4-FFF2-40B4-BE49-F238E27FC236}">
                <a16:creationId xmlns:a16="http://schemas.microsoft.com/office/drawing/2014/main" id="{F47041C6-B5EC-F70B-C019-4A5FF7B9FCA3}"/>
              </a:ext>
            </a:extLst>
          </p:cNvPr>
          <p:cNvSpPr txBox="1">
            <a:spLocks noChangeArrowheads="1"/>
          </p:cNvSpPr>
          <p:nvPr/>
        </p:nvSpPr>
        <p:spPr bwMode="auto">
          <a:xfrm>
            <a:off x="5318784" y="9449162"/>
            <a:ext cx="1666875" cy="469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Respect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68" name="Picture 40">
            <a:extLst>
              <a:ext uri="{FF2B5EF4-FFF2-40B4-BE49-F238E27FC236}">
                <a16:creationId xmlns:a16="http://schemas.microsoft.com/office/drawing/2014/main" id="{8DB6F946-8441-62F0-B5B6-34D4B8B9A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8685" y="9420028"/>
            <a:ext cx="4095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69" name="Picture 35" descr="A close-up of a person's hands&#10;&#10;Description automatically generated with low confidence">
            <a:extLst>
              <a:ext uri="{FF2B5EF4-FFF2-40B4-BE49-F238E27FC236}">
                <a16:creationId xmlns:a16="http://schemas.microsoft.com/office/drawing/2014/main" id="{AD7A5B10-E067-FF2F-4258-97D538960C9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3248" b="18656"/>
          <a:stretch/>
        </p:blipFill>
        <p:spPr bwMode="auto">
          <a:xfrm>
            <a:off x="5070780" y="9398594"/>
            <a:ext cx="535728" cy="43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2" name="Text Box 23">
            <a:extLst>
              <a:ext uri="{FF2B5EF4-FFF2-40B4-BE49-F238E27FC236}">
                <a16:creationId xmlns:a16="http://schemas.microsoft.com/office/drawing/2014/main" id="{FA2E9399-05CD-C6C9-9F85-E5C869223A87}"/>
              </a:ext>
            </a:extLst>
          </p:cNvPr>
          <p:cNvSpPr txBox="1">
            <a:spLocks noChangeArrowheads="1"/>
          </p:cNvSpPr>
          <p:nvPr/>
        </p:nvSpPr>
        <p:spPr bwMode="auto">
          <a:xfrm>
            <a:off x="127798" y="1139031"/>
            <a:ext cx="3215346" cy="1824747"/>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solidFill>
                  <a:srgbClr val="000000"/>
                </a:solidFill>
                <a:effectLst/>
                <a:latin typeface="Modern Love Caps" panose="04070805081001020A01" pitchFamily="82" charset="0"/>
              </a:rPr>
              <a:t>Science</a:t>
            </a:r>
          </a:p>
          <a:p>
            <a:pPr algn="ctr" defTabSz="914400">
              <a:spcBef>
                <a:spcPct val="0"/>
              </a:spcBef>
              <a:spcAft>
                <a:spcPct val="0"/>
              </a:spcAft>
            </a:pPr>
            <a:r>
              <a:rPr lang="en-GB" sz="1200" dirty="0">
                <a:solidFill>
                  <a:srgbClr val="FF0000"/>
                </a:solidFill>
                <a:ea typeface="+mn-lt"/>
                <a:cs typeface="+mn-lt"/>
              </a:rPr>
              <a:t>Forces </a:t>
            </a:r>
            <a:endParaRPr lang="en-GB" sz="1200">
              <a:solidFill>
                <a:srgbClr val="000000"/>
              </a:solidFill>
              <a:ea typeface="+mn-lt"/>
              <a:cs typeface="+mn-lt"/>
            </a:endParaRPr>
          </a:p>
          <a:p>
            <a:pPr algn="ctr" defTabSz="914400">
              <a:spcBef>
                <a:spcPct val="0"/>
              </a:spcBef>
              <a:spcAft>
                <a:spcPct val="0"/>
              </a:spcAft>
            </a:pPr>
            <a:r>
              <a:rPr lang="en-GB" sz="1200" dirty="0">
                <a:solidFill>
                  <a:srgbClr val="00B050"/>
                </a:solidFill>
                <a:ea typeface="+mn-lt"/>
                <a:cs typeface="+mn-lt"/>
              </a:rPr>
              <a:t>Big question: How do things move?</a:t>
            </a:r>
            <a:r>
              <a:rPr lang="en-GB" sz="1200" dirty="0">
                <a:ea typeface="+mn-lt"/>
                <a:cs typeface="+mn-lt"/>
              </a:rPr>
              <a:t> </a:t>
            </a:r>
            <a:endParaRPr lang="en-GB" sz="1200">
              <a:ea typeface="+mn-lt"/>
              <a:cs typeface="+mn-lt"/>
            </a:endParaRPr>
          </a:p>
          <a:p>
            <a:pPr defTabSz="914400">
              <a:spcBef>
                <a:spcPct val="0"/>
              </a:spcBef>
              <a:spcAft>
                <a:spcPct val="0"/>
              </a:spcAft>
            </a:pPr>
            <a:r>
              <a:rPr lang="en-GB" sz="1200">
                <a:ea typeface="+mn-lt"/>
                <a:cs typeface="+mn-lt"/>
              </a:rPr>
              <a:t>We will </a:t>
            </a:r>
            <a:r>
              <a:rPr lang="en-GB" sz="1200" dirty="0">
                <a:ea typeface="+mn-lt"/>
                <a:cs typeface="+mn-lt"/>
              </a:rPr>
              <a:t>investigate what forces are and how they are measured. We will look at gravity and the effect it had on unsupported objects. We will also investigate the effects of friction and air and water resistance. </a:t>
            </a:r>
            <a:endParaRPr lang="en-GB" sz="1200">
              <a:ea typeface="Calibri"/>
              <a:cs typeface="Calibri"/>
            </a:endParaRPr>
          </a:p>
        </p:txBody>
      </p:sp>
      <p:sp>
        <p:nvSpPr>
          <p:cNvPr id="13" name="Text Box 23">
            <a:extLst>
              <a:ext uri="{FF2B5EF4-FFF2-40B4-BE49-F238E27FC236}">
                <a16:creationId xmlns:a16="http://schemas.microsoft.com/office/drawing/2014/main" id="{6CC02EB3-1678-ADC5-C525-7A6278510E53}"/>
              </a:ext>
            </a:extLst>
          </p:cNvPr>
          <p:cNvSpPr txBox="1">
            <a:spLocks noChangeArrowheads="1"/>
          </p:cNvSpPr>
          <p:nvPr/>
        </p:nvSpPr>
        <p:spPr bwMode="auto">
          <a:xfrm>
            <a:off x="3514858" y="1139032"/>
            <a:ext cx="3215346" cy="1764277"/>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RE</a:t>
            </a:r>
            <a:endParaRPr kumimoji="0" lang="en-GB" altLang="en-US" sz="1200" b="1" i="0" u="none" strike="noStrike" cap="none" normalizeH="0" baseline="0" dirty="0">
              <a:ln>
                <a:noFill/>
              </a:ln>
              <a:solidFill>
                <a:srgbClr val="008000"/>
              </a:solidFill>
              <a:effectLst/>
              <a:latin typeface="Twinkl" pitchFamily="2" charset="0"/>
            </a:endParaRPr>
          </a:p>
          <a:p>
            <a:pPr algn="ctr" defTabSz="914400" eaLnBrk="0" fontAlgn="base" hangingPunct="0">
              <a:spcBef>
                <a:spcPct val="0"/>
              </a:spcBef>
              <a:spcAft>
                <a:spcPct val="0"/>
              </a:spcAft>
            </a:pPr>
            <a:r>
              <a:rPr lang="en-US" dirty="0">
                <a:solidFill>
                  <a:srgbClr val="FF0000"/>
                </a:solidFill>
                <a:ea typeface="+mn-lt"/>
                <a:cs typeface="+mn-lt"/>
              </a:rPr>
              <a:t>Judaism </a:t>
            </a:r>
            <a:endParaRPr lang="en-GB" altLang="en-US" sz="1200" b="1" dirty="0">
              <a:solidFill>
                <a:srgbClr val="FF0000"/>
              </a:solidFill>
              <a:latin typeface="Comic Sans MS" panose="030F0702030302020204" pitchFamily="66" charset="0"/>
              <a:ea typeface="+mn-lt"/>
              <a:cs typeface="+mn-lt"/>
            </a:endParaRPr>
          </a:p>
          <a:p>
            <a:pPr algn="ctr" defTabSz="914400">
              <a:spcBef>
                <a:spcPct val="0"/>
              </a:spcBef>
              <a:spcAft>
                <a:spcPct val="0"/>
              </a:spcAft>
            </a:pPr>
            <a:endParaRPr lang="en-US" sz="1400" dirty="0">
              <a:ea typeface="+mn-lt"/>
              <a:cs typeface="+mn-lt"/>
            </a:endParaRPr>
          </a:p>
          <a:p>
            <a:pPr algn="ctr" defTabSz="914400">
              <a:spcBef>
                <a:spcPct val="0"/>
              </a:spcBef>
              <a:spcAft>
                <a:spcPct val="0"/>
              </a:spcAft>
            </a:pPr>
            <a:r>
              <a:rPr lang="en-US" sz="1400" dirty="0">
                <a:ea typeface="+mn-lt"/>
                <a:cs typeface="+mn-lt"/>
              </a:rPr>
              <a:t>We will explore what it means for a Jewish person to follow God.</a:t>
            </a:r>
            <a:endParaRPr lang="en-US" sz="1400">
              <a:ea typeface="Calibri"/>
              <a:cs typeface="Calibri"/>
            </a:endParaRPr>
          </a:p>
        </p:txBody>
      </p:sp>
      <p:sp>
        <p:nvSpPr>
          <p:cNvPr id="14" name="Text Box 23">
            <a:extLst>
              <a:ext uri="{FF2B5EF4-FFF2-40B4-BE49-F238E27FC236}">
                <a16:creationId xmlns:a16="http://schemas.microsoft.com/office/drawing/2014/main" id="{F58163C0-E042-723C-D0C3-034A4C992B15}"/>
              </a:ext>
            </a:extLst>
          </p:cNvPr>
          <p:cNvSpPr txBox="1">
            <a:spLocks noChangeArrowheads="1"/>
          </p:cNvSpPr>
          <p:nvPr/>
        </p:nvSpPr>
        <p:spPr bwMode="auto">
          <a:xfrm>
            <a:off x="127798" y="3018549"/>
            <a:ext cx="3215346" cy="1852603"/>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panose="04070805081001020A01" pitchFamily="82" charset="0"/>
              </a:rPr>
              <a:t>PSHE</a:t>
            </a:r>
          </a:p>
          <a:p>
            <a:pPr fontAlgn="base"/>
            <a:r>
              <a:rPr lang="en-GB" sz="1200" b="1" dirty="0">
                <a:effectLst/>
                <a:latin typeface="Calibri" panose="020F0502020204030204" pitchFamily="34" charset="0"/>
                <a:ea typeface="Times New Roman" panose="02020603050405020304" pitchFamily="18" charset="0"/>
              </a:rPr>
              <a:t>       </a:t>
            </a:r>
            <a:r>
              <a:rPr lang="en-GB" sz="1600" b="1" dirty="0">
                <a:effectLst/>
                <a:latin typeface="Calibri" panose="020F0502020204030204" pitchFamily="34" charset="0"/>
                <a:ea typeface="Times New Roman" panose="02020603050405020304" pitchFamily="18" charset="0"/>
              </a:rPr>
              <a:t>One Life- We are happy</a:t>
            </a:r>
          </a:p>
          <a:p>
            <a:pPr fontAlgn="base"/>
            <a:r>
              <a:rPr lang="en-GB" altLang="en-US" sz="1200" dirty="0">
                <a:latin typeface="Calibri" panose="020F0502020204030204" pitchFamily="34" charset="0"/>
              </a:rPr>
              <a:t>The lessons will build on children’s understanding of themselves and will build their self awareness. We will look at how we look at ourselves and how we build friendships and look after our physical well being with food and nutrition.</a:t>
            </a:r>
            <a:endParaRPr lang="en-GB" altLang="en-US" sz="1200" dirty="0"/>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6" name="Text Box 23">
            <a:extLst>
              <a:ext uri="{FF2B5EF4-FFF2-40B4-BE49-F238E27FC236}">
                <a16:creationId xmlns:a16="http://schemas.microsoft.com/office/drawing/2014/main" id="{2816F9F7-84D6-E2A3-F94F-B77E43B7CE70}"/>
              </a:ext>
            </a:extLst>
          </p:cNvPr>
          <p:cNvSpPr txBox="1">
            <a:spLocks noChangeArrowheads="1"/>
          </p:cNvSpPr>
          <p:nvPr/>
        </p:nvSpPr>
        <p:spPr bwMode="auto">
          <a:xfrm>
            <a:off x="3514856" y="3014066"/>
            <a:ext cx="3215346" cy="1857086"/>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a:rPr>
              <a:t>DT</a:t>
            </a:r>
          </a:p>
          <a:p>
            <a:pPr algn="ctr" defTabSz="914400">
              <a:spcBef>
                <a:spcPct val="0"/>
              </a:spcBef>
              <a:spcAft>
                <a:spcPct val="0"/>
              </a:spcAft>
            </a:pPr>
            <a:r>
              <a:rPr lang="en-GB" sz="1600" dirty="0">
                <a:solidFill>
                  <a:srgbClr val="FF0000"/>
                </a:solidFill>
                <a:ea typeface="+mn-lt"/>
                <a:cs typeface="+mn-lt"/>
              </a:rPr>
              <a:t>Mechanisms</a:t>
            </a:r>
          </a:p>
          <a:p>
            <a:pPr algn="ctr" defTabSz="914400">
              <a:spcBef>
                <a:spcPct val="0"/>
              </a:spcBef>
              <a:spcAft>
                <a:spcPct val="0"/>
              </a:spcAft>
            </a:pPr>
            <a:endParaRPr lang="en-GB"/>
          </a:p>
          <a:p>
            <a:pPr algn="ctr" defTabSz="914400">
              <a:spcBef>
                <a:spcPct val="0"/>
              </a:spcBef>
              <a:spcAft>
                <a:spcPct val="0"/>
              </a:spcAft>
            </a:pPr>
            <a:r>
              <a:rPr lang="en-GB" sz="1200" dirty="0">
                <a:ea typeface="+mn-lt"/>
                <a:cs typeface="+mn-lt"/>
              </a:rPr>
              <a:t>We will create </a:t>
            </a:r>
            <a:r>
              <a:rPr lang="en-GB" sz="1200" b="0" i="0" dirty="0">
                <a:effectLst/>
                <a:ea typeface="+mn-lt"/>
                <a:cs typeface="+mn-lt"/>
              </a:rPr>
              <a:t>a </a:t>
            </a:r>
            <a:r>
              <a:rPr lang="en-GB" sz="1200" dirty="0">
                <a:ea typeface="+mn-lt"/>
                <a:cs typeface="+mn-lt"/>
              </a:rPr>
              <a:t>functional four-page pop-up storybook design, using lever, sliders</a:t>
            </a:r>
            <a:r>
              <a:rPr lang="en-GB" sz="1200" b="0" i="0" dirty="0">
                <a:effectLst/>
                <a:ea typeface="+mn-lt"/>
                <a:cs typeface="+mn-lt"/>
              </a:rPr>
              <a:t>, </a:t>
            </a:r>
            <a:r>
              <a:rPr lang="en-GB" sz="1200" dirty="0">
                <a:ea typeface="+mn-lt"/>
                <a:cs typeface="+mn-lt"/>
              </a:rPr>
              <a:t>layers </a:t>
            </a:r>
            <a:r>
              <a:rPr lang="en-GB" sz="1200" b="0" i="0" dirty="0">
                <a:effectLst/>
                <a:ea typeface="+mn-lt"/>
                <a:cs typeface="+mn-lt"/>
              </a:rPr>
              <a:t>and </a:t>
            </a:r>
            <a:r>
              <a:rPr lang="en-GB" sz="1200" dirty="0">
                <a:ea typeface="+mn-lt"/>
                <a:cs typeface="+mn-lt"/>
              </a:rPr>
              <a:t>spacers to create paper-based mechanisms</a:t>
            </a:r>
            <a:r>
              <a:rPr lang="en-GB" sz="1200" b="0" i="0" dirty="0">
                <a:effectLst/>
                <a:ea typeface="+mn-lt"/>
                <a:cs typeface="+mn-lt"/>
              </a:rPr>
              <a:t>.</a:t>
            </a:r>
            <a:endParaRPr lang="en-GB" dirty="0">
              <a:ea typeface="+mn-lt"/>
              <a:cs typeface="+mn-l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7" name="Text Box 23">
            <a:extLst>
              <a:ext uri="{FF2B5EF4-FFF2-40B4-BE49-F238E27FC236}">
                <a16:creationId xmlns:a16="http://schemas.microsoft.com/office/drawing/2014/main" id="{5DC2254A-F57E-C11B-516B-5AA45B2F07CA}"/>
              </a:ext>
            </a:extLst>
          </p:cNvPr>
          <p:cNvSpPr txBox="1">
            <a:spLocks noChangeArrowheads="1"/>
          </p:cNvSpPr>
          <p:nvPr/>
        </p:nvSpPr>
        <p:spPr bwMode="auto">
          <a:xfrm>
            <a:off x="3514856" y="4948443"/>
            <a:ext cx="3215346" cy="2821194"/>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defTabSz="914400" eaLnBrk="0" fontAlgn="base" hangingPunct="0">
              <a:spcBef>
                <a:spcPct val="0"/>
              </a:spcBef>
              <a:spcAft>
                <a:spcPct val="0"/>
              </a:spcAft>
            </a:pPr>
            <a:endParaRPr lang="en-US" sz="1200" dirty="0"/>
          </a:p>
          <a:p>
            <a:pPr algn="ctr" defTabSz="914400">
              <a:spcBef>
                <a:spcPct val="0"/>
              </a:spcBef>
              <a:spcAft>
                <a:spcPct val="0"/>
              </a:spcAft>
            </a:pPr>
            <a:r>
              <a:rPr lang="en-GB" sz="2000" dirty="0">
                <a:latin typeface="Modern Love Caps"/>
              </a:rPr>
              <a:t>VIPERS</a:t>
            </a:r>
            <a:endParaRPr lang="en-US" dirty="0">
              <a:ea typeface="Calibri" panose="020F0502020204030204"/>
              <a:cs typeface="Calibri" panose="020F0502020204030204"/>
            </a:endParaRPr>
          </a:p>
          <a:p>
            <a:pPr defTabSz="914400">
              <a:spcBef>
                <a:spcPct val="0"/>
              </a:spcBef>
              <a:spcAft>
                <a:spcPct val="0"/>
              </a:spcAft>
            </a:pPr>
            <a:endParaRPr lang="en-US" sz="1200" dirty="0"/>
          </a:p>
          <a:p>
            <a:pPr defTabSz="914400">
              <a:spcBef>
                <a:spcPct val="0"/>
              </a:spcBef>
              <a:spcAft>
                <a:spcPct val="0"/>
              </a:spcAft>
            </a:pPr>
            <a:r>
              <a:rPr lang="en-US" sz="1200" dirty="0"/>
              <a:t>We will be focusing on different reading skills whilst reading our class book ‘Arthur and the Golden Rope’. These will Include: exploring the vocabulary used, making inferences, predicting what will happen next, explaining meaning, retrieving information from the text and summarizing sections of information. </a:t>
            </a:r>
            <a:endParaRPr lang="en-GB" sz="1200" b="1" i="0" u="none" strike="noStrike" cap="none" normalizeH="0" baseline="0" dirty="0">
              <a:ln>
                <a:noFill/>
              </a:ln>
              <a:effectLst/>
              <a:latin typeface="Calibri"/>
              <a:ea typeface="Calibri"/>
              <a:cs typeface="Calibri"/>
            </a:endParaRPr>
          </a:p>
        </p:txBody>
      </p:sp>
      <p:sp>
        <p:nvSpPr>
          <p:cNvPr id="19" name="Text Box 23">
            <a:extLst>
              <a:ext uri="{FF2B5EF4-FFF2-40B4-BE49-F238E27FC236}">
                <a16:creationId xmlns:a16="http://schemas.microsoft.com/office/drawing/2014/main" id="{767E1DCC-0143-C968-3D44-86ACC54CD197}"/>
              </a:ext>
            </a:extLst>
          </p:cNvPr>
          <p:cNvSpPr txBox="1">
            <a:spLocks noChangeArrowheads="1"/>
          </p:cNvSpPr>
          <p:nvPr/>
        </p:nvSpPr>
        <p:spPr bwMode="auto">
          <a:xfrm>
            <a:off x="126082" y="6899240"/>
            <a:ext cx="3215346" cy="2411481"/>
          </a:xfrm>
          <a:prstGeom prst="rect">
            <a:avLst/>
          </a:prstGeom>
          <a:solidFill>
            <a:srgbClr val="FFFFFF"/>
          </a:solidFill>
          <a:ln w="28575" algn="ctr">
            <a:solidFill>
              <a:schemeClr val="accent2">
                <a:lumMod val="60000"/>
                <a:lumOff val="40000"/>
              </a:schemeClr>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effectLst/>
                <a:latin typeface="Modern Love Caps" panose="04070805081001020A01" pitchFamily="82" charset="0"/>
              </a:rPr>
              <a:t>Home Learning</a:t>
            </a:r>
            <a:endParaRPr kumimoji="0" lang="en-GB" altLang="en-US" sz="12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sz="1200" dirty="0"/>
              <a:t>Homework is handed out on a Friday and collected in on the following Monday. Please ensure that homework is completed in pencil and well-presented when in the homework book. </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t>It is encouraged that children regularly access Spelling Shed and </a:t>
            </a:r>
            <a:r>
              <a:rPr lang="en-GB" altLang="en-US" sz="1200" dirty="0" err="1"/>
              <a:t>TTRockstars</a:t>
            </a:r>
            <a:r>
              <a:rPr lang="en-GB" altLang="en-US" sz="1200" dirty="0"/>
              <a:t> independently to improve fluency and accuracy. Children should also be reading regularly at home, even if they are a fluent reader.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a16="http://schemas.microsoft.com/office/drawing/2014/main" id="{9D419321-FE21-9BC5-F395-155CCD035D94}"/>
              </a:ext>
            </a:extLst>
          </p:cNvPr>
          <p:cNvPicPr>
            <a:picLocks noChangeAspect="1"/>
          </p:cNvPicPr>
          <p:nvPr/>
        </p:nvPicPr>
        <p:blipFill rotWithShape="1">
          <a:blip r:embed="rId5">
            <a:extLst>
              <a:ext uri="{28A0092B-C50C-407E-A947-70E740481C1C}">
                <a14:useLocalDpi xmlns:a14="http://schemas.microsoft.com/office/drawing/2010/main" val="0"/>
              </a:ext>
            </a:extLst>
          </a:blip>
          <a:srcRect l="50356" t="8017" r="22444" b="74640"/>
          <a:stretch/>
        </p:blipFill>
        <p:spPr>
          <a:xfrm>
            <a:off x="2988989" y="1006389"/>
            <a:ext cx="438122" cy="395185"/>
          </a:xfrm>
          <a:prstGeom prst="rect">
            <a:avLst/>
          </a:prstGeom>
        </p:spPr>
      </p:pic>
      <p:pic>
        <p:nvPicPr>
          <p:cNvPr id="22" name="Picture 21" descr="Understanding Christianity">
            <a:extLst>
              <a:ext uri="{FF2B5EF4-FFF2-40B4-BE49-F238E27FC236}">
                <a16:creationId xmlns:a16="http://schemas.microsoft.com/office/drawing/2014/main" id="{21365F39-0375-2B45-ECA3-3A260693CEA4}"/>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211088" y="1184486"/>
            <a:ext cx="415792" cy="415792"/>
          </a:xfrm>
          <a:prstGeom prst="rect">
            <a:avLst/>
          </a:prstGeom>
          <a:noFill/>
          <a:ln>
            <a:noFill/>
          </a:ln>
        </p:spPr>
      </p:pic>
      <p:pic>
        <p:nvPicPr>
          <p:cNvPr id="23" name="Picture 22" descr="Image result for you, Me PSHE.">
            <a:extLst>
              <a:ext uri="{FF2B5EF4-FFF2-40B4-BE49-F238E27FC236}">
                <a16:creationId xmlns:a16="http://schemas.microsoft.com/office/drawing/2014/main" id="{4377EAEA-CCBA-07DB-B5A5-4939F5042BAF}"/>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2406" y="2991164"/>
            <a:ext cx="313262" cy="399618"/>
          </a:xfrm>
          <a:prstGeom prst="rect">
            <a:avLst/>
          </a:prstGeom>
          <a:noFill/>
          <a:ln>
            <a:noFill/>
          </a:ln>
        </p:spPr>
      </p:pic>
      <p:pic>
        <p:nvPicPr>
          <p:cNvPr id="8" name="Picture 7" descr="A picture containing shape&#10;&#10;Description automatically generated">
            <a:extLst>
              <a:ext uri="{FF2B5EF4-FFF2-40B4-BE49-F238E27FC236}">
                <a16:creationId xmlns:a16="http://schemas.microsoft.com/office/drawing/2014/main" id="{63798A79-E5C0-1C5E-83DD-1415369BD21F}"/>
              </a:ext>
            </a:extLst>
          </p:cNvPr>
          <p:cNvPicPr>
            <a:picLocks noChangeAspect="1"/>
          </p:cNvPicPr>
          <p:nvPr/>
        </p:nvPicPr>
        <p:blipFill rotWithShape="1">
          <a:blip r:embed="rId8">
            <a:extLst>
              <a:ext uri="{28A0092B-C50C-407E-A947-70E740481C1C}">
                <a14:useLocalDpi xmlns:a14="http://schemas.microsoft.com/office/drawing/2010/main" val="0"/>
              </a:ext>
            </a:extLst>
          </a:blip>
          <a:srcRect l="1445" t="3593" r="57934" b="62637"/>
          <a:stretch/>
        </p:blipFill>
        <p:spPr>
          <a:xfrm>
            <a:off x="3610003" y="3077135"/>
            <a:ext cx="376790" cy="443127"/>
          </a:xfrm>
          <a:prstGeom prst="rect">
            <a:avLst/>
          </a:prstGeom>
        </p:spPr>
      </p:pic>
      <p:pic>
        <p:nvPicPr>
          <p:cNvPr id="10" name="Picture 9" descr="Icon&#10;&#10;Description automatically generated">
            <a:extLst>
              <a:ext uri="{FF2B5EF4-FFF2-40B4-BE49-F238E27FC236}">
                <a16:creationId xmlns:a16="http://schemas.microsoft.com/office/drawing/2014/main" id="{B457B762-8F50-1522-0781-277261169713}"/>
              </a:ext>
            </a:extLst>
          </p:cNvPr>
          <p:cNvPicPr>
            <a:picLocks noChangeAspect="1"/>
          </p:cNvPicPr>
          <p:nvPr/>
        </p:nvPicPr>
        <p:blipFill rotWithShape="1">
          <a:blip r:embed="rId9">
            <a:extLst>
              <a:ext uri="{28A0092B-C50C-407E-A947-70E740481C1C}">
                <a14:useLocalDpi xmlns:a14="http://schemas.microsoft.com/office/drawing/2010/main" val="0"/>
              </a:ext>
            </a:extLst>
          </a:blip>
          <a:srcRect l="57318" t="9846" r="2117" b="56529"/>
          <a:stretch/>
        </p:blipFill>
        <p:spPr>
          <a:xfrm>
            <a:off x="6227632" y="3082488"/>
            <a:ext cx="407199" cy="477491"/>
          </a:xfrm>
          <a:prstGeom prst="rect">
            <a:avLst/>
          </a:prstGeom>
        </p:spPr>
      </p:pic>
      <p:pic>
        <p:nvPicPr>
          <p:cNvPr id="2052" name="Picture 4" descr="Families and Students | Wisconsin Department of Public Instruction">
            <a:extLst>
              <a:ext uri="{FF2B5EF4-FFF2-40B4-BE49-F238E27FC236}">
                <a16:creationId xmlns:a16="http://schemas.microsoft.com/office/drawing/2014/main" id="{A155DF1D-3E15-3C9C-4103-E5B84E4B5FC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10800000" flipV="1">
            <a:off x="95812" y="6873818"/>
            <a:ext cx="411709" cy="411709"/>
          </a:xfrm>
          <a:prstGeom prst="rect">
            <a:avLst/>
          </a:prstGeom>
          <a:noFill/>
          <a:extLst>
            <a:ext uri="{909E8E84-426E-40DD-AFC4-6F175D3DCCD1}">
              <a14:hiddenFill xmlns:a14="http://schemas.microsoft.com/office/drawing/2010/main">
                <a:solidFill>
                  <a:srgbClr val="FFFFFF"/>
                </a:solidFill>
              </a14:hiddenFill>
            </a:ext>
          </a:extLst>
        </p:spPr>
      </p:pic>
      <p:sp>
        <p:nvSpPr>
          <p:cNvPr id="34" name="Text Box 23">
            <a:extLst>
              <a:ext uri="{FF2B5EF4-FFF2-40B4-BE49-F238E27FC236}">
                <a16:creationId xmlns:a16="http://schemas.microsoft.com/office/drawing/2014/main" id="{36B87CF4-50AC-9796-74B9-00EAC2ECE0F6}"/>
              </a:ext>
            </a:extLst>
          </p:cNvPr>
          <p:cNvSpPr txBox="1">
            <a:spLocks noChangeArrowheads="1"/>
          </p:cNvSpPr>
          <p:nvPr/>
        </p:nvSpPr>
        <p:spPr bwMode="auto">
          <a:xfrm>
            <a:off x="3516573" y="7868093"/>
            <a:ext cx="3215346" cy="1442628"/>
          </a:xfrm>
          <a:prstGeom prst="rect">
            <a:avLst/>
          </a:prstGeom>
          <a:solidFill>
            <a:srgbClr val="FFFFFF"/>
          </a:solidFill>
          <a:ln w="28575"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latin typeface="Modern Love Caps" panose="04070805081001020A01" pitchFamily="82" charset="0"/>
              </a:rPr>
              <a:t>communication</a:t>
            </a:r>
            <a:endParaRPr lang="en-GB" sz="1100" dirty="0"/>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sz="1200" dirty="0">
                <a:latin typeface="Calibri "/>
              </a:rPr>
              <a:t>Please ensure you check Seesaw regularly. We will give you a new log in for your child to access their new Y5 online journal.</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200" i="0" u="none" strike="noStrike" cap="none" normalizeH="0" baseline="0" dirty="0">
                <a:ln>
                  <a:noFill/>
                </a:ln>
                <a:effectLst/>
                <a:latin typeface="Calibri "/>
              </a:rPr>
              <a:t>Also, don’t </a:t>
            </a:r>
            <a:r>
              <a:rPr lang="en-GB" altLang="en-US" sz="1200" dirty="0">
                <a:latin typeface="Calibri "/>
              </a:rPr>
              <a:t>forget to visit our </a:t>
            </a:r>
            <a:r>
              <a:rPr lang="en-GB" altLang="en-US" sz="1200" dirty="0">
                <a:latin typeface="Calibri "/>
                <a:hlinkClick r:id="rId11"/>
              </a:rPr>
              <a:t>Facebook</a:t>
            </a:r>
            <a:r>
              <a:rPr lang="en-GB" altLang="en-US" sz="1200" dirty="0">
                <a:latin typeface="Calibri "/>
              </a:rPr>
              <a:t>, </a:t>
            </a:r>
            <a:r>
              <a:rPr lang="en-GB" altLang="en-US" sz="1200" dirty="0">
                <a:latin typeface="Calibri "/>
                <a:hlinkClick r:id="rId12"/>
              </a:rPr>
              <a:t>Twitter</a:t>
            </a:r>
            <a:r>
              <a:rPr lang="en-GB" altLang="en-US" sz="1200" dirty="0">
                <a:latin typeface="Calibri "/>
              </a:rPr>
              <a:t> and </a:t>
            </a:r>
            <a:r>
              <a:rPr lang="en-GB" altLang="en-US" sz="1200" dirty="0">
                <a:latin typeface="Calibri "/>
                <a:hlinkClick r:id="rId13"/>
              </a:rPr>
              <a:t>class webpage </a:t>
            </a:r>
            <a:r>
              <a:rPr lang="en-GB" altLang="en-US" sz="1200" dirty="0">
                <a:latin typeface="Calibri "/>
              </a:rPr>
              <a:t>to see all our learning in Y6 and school. </a:t>
            </a:r>
            <a:endParaRPr kumimoji="0" lang="en-GB" altLang="en-US" sz="1200" i="0" u="none" strike="noStrike" cap="none" normalizeH="0" baseline="0" dirty="0">
              <a:ln>
                <a:noFill/>
              </a:ln>
              <a:effectLst/>
              <a:latin typeface="Calibri "/>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35" name="Text Box 23">
            <a:extLst>
              <a:ext uri="{FF2B5EF4-FFF2-40B4-BE49-F238E27FC236}">
                <a16:creationId xmlns:a16="http://schemas.microsoft.com/office/drawing/2014/main" id="{8C9E93BD-71CC-DBAC-0B42-D9B583E8AE17}"/>
              </a:ext>
            </a:extLst>
          </p:cNvPr>
          <p:cNvSpPr txBox="1">
            <a:spLocks noChangeArrowheads="1"/>
          </p:cNvSpPr>
          <p:nvPr/>
        </p:nvSpPr>
        <p:spPr bwMode="auto">
          <a:xfrm>
            <a:off x="127798" y="4976301"/>
            <a:ext cx="3215346" cy="1820532"/>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panose="04070805081001020A01" pitchFamily="82" charset="0"/>
              </a:rPr>
              <a:t>PE</a:t>
            </a: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defTabSz="914400" eaLnBrk="0" fontAlgn="base" hangingPunct="0">
              <a:spcBef>
                <a:spcPct val="0"/>
              </a:spcBef>
              <a:spcAft>
                <a:spcPct val="0"/>
              </a:spcAft>
            </a:pPr>
            <a:r>
              <a:rPr lang="en-GB" altLang="en-US" sz="1200" dirty="0"/>
              <a:t>Our P.E days for this year will be Tuesdays and Fridays. Friday will be athletic skills and will be outside PE and Tuesday will be indoor PE and will focus on orienteering skills.</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t>On PE days, children can come to school in their PE kit, but this must follow the PE kit expectations (this can be found on the school website).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36" name="Picture 2" descr="Physical Education Icon #353991 - Free Icons Library">
            <a:extLst>
              <a:ext uri="{FF2B5EF4-FFF2-40B4-BE49-F238E27FC236}">
                <a16:creationId xmlns:a16="http://schemas.microsoft.com/office/drawing/2014/main" id="{B3AB9DEE-4861-B634-8D66-AB6E6E9AFFA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674807" y="5027001"/>
            <a:ext cx="668337" cy="29409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pringer Inscience Communications Icon - Communication Icon Png,  Transparent Png , Transparent Png Image - PNGitem">
            <a:extLst>
              <a:ext uri="{FF2B5EF4-FFF2-40B4-BE49-F238E27FC236}">
                <a16:creationId xmlns:a16="http://schemas.microsoft.com/office/drawing/2014/main" id="{264B7E5C-FCE3-7543-FC95-2D18591D340D}"/>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498505" y="7838766"/>
            <a:ext cx="522983" cy="38315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Seesaw">
            <a:extLst>
              <a:ext uri="{FF2B5EF4-FFF2-40B4-BE49-F238E27FC236}">
                <a16:creationId xmlns:a16="http://schemas.microsoft.com/office/drawing/2014/main" id="{4EBD39AB-C092-D8FA-7654-C0E8276BB810}"/>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6086749" y="7905065"/>
            <a:ext cx="477882" cy="316857"/>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DBAAB5CC-004F-37E8-C01B-2BA75C6ADEC7}"/>
              </a:ext>
            </a:extLst>
          </p:cNvPr>
          <p:cNvSpPr/>
          <p:nvPr/>
        </p:nvSpPr>
        <p:spPr>
          <a:xfrm>
            <a:off x="233640" y="109182"/>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3">
            <a:extLst>
              <a:ext uri="{FF2B5EF4-FFF2-40B4-BE49-F238E27FC236}">
                <a16:creationId xmlns:a16="http://schemas.microsoft.com/office/drawing/2014/main" id="{E5B7F78D-941F-83B4-35DD-EE52AC527CE9}"/>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01159" y="249366"/>
            <a:ext cx="559570" cy="58398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9" name="Oval 8">
            <a:extLst>
              <a:ext uri="{FF2B5EF4-FFF2-40B4-BE49-F238E27FC236}">
                <a16:creationId xmlns:a16="http://schemas.microsoft.com/office/drawing/2014/main" id="{D9E6CCCF-E0B5-639A-00A6-84719E92B395}"/>
              </a:ext>
            </a:extLst>
          </p:cNvPr>
          <p:cNvSpPr/>
          <p:nvPr/>
        </p:nvSpPr>
        <p:spPr>
          <a:xfrm>
            <a:off x="5750062" y="106205"/>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61" descr="Autumn tree - Free nature icons">
            <a:extLst>
              <a:ext uri="{FF2B5EF4-FFF2-40B4-BE49-F238E27FC236}">
                <a16:creationId xmlns:a16="http://schemas.microsoft.com/office/drawing/2014/main" id="{B727AD75-2BF3-3EF9-0701-1D6B23444F18}"/>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860937" y="186297"/>
            <a:ext cx="652545" cy="65254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Arthur and the Golden Rope | Reading Resources KS2 | Year 3 and Year 4">
            <a:extLst>
              <a:ext uri="{FF2B5EF4-FFF2-40B4-BE49-F238E27FC236}">
                <a16:creationId xmlns:a16="http://schemas.microsoft.com/office/drawing/2014/main" id="{E0B0BDB3-993F-C728-73B8-E4E55E4D6A5C}"/>
              </a:ext>
            </a:extLst>
          </p:cNvPr>
          <p:cNvPicPr>
            <a:picLocks noChangeAspect="1"/>
          </p:cNvPicPr>
          <p:nvPr/>
        </p:nvPicPr>
        <p:blipFill>
          <a:blip r:embed="rId19"/>
          <a:stretch>
            <a:fillRect/>
          </a:stretch>
        </p:blipFill>
        <p:spPr>
          <a:xfrm>
            <a:off x="5950479" y="6791855"/>
            <a:ext cx="735543" cy="894293"/>
          </a:xfrm>
          <a:prstGeom prst="rect">
            <a:avLst/>
          </a:prstGeom>
        </p:spPr>
      </p:pic>
    </p:spTree>
    <p:extLst>
      <p:ext uri="{BB962C8B-B14F-4D97-AF65-F5344CB8AC3E}">
        <p14:creationId xmlns:p14="http://schemas.microsoft.com/office/powerpoint/2010/main" val="20061486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991</TotalTime>
  <Words>766</Words>
  <Application>Microsoft Office PowerPoint</Application>
  <PresentationFormat>A4 Paper (210x297 mm)</PresentationFormat>
  <Paragraphs>92</Paragraphs>
  <Slides>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vt:i4>
      </vt:variant>
    </vt:vector>
  </HeadingPairs>
  <TitlesOfParts>
    <vt:vector size="12" baseType="lpstr">
      <vt:lpstr>Arial</vt:lpstr>
      <vt:lpstr>Calibri</vt:lpstr>
      <vt:lpstr>Calibri </vt:lpstr>
      <vt:lpstr>Calibri Light</vt:lpstr>
      <vt:lpstr>Comic Sans MS</vt:lpstr>
      <vt:lpstr>Modern Love</vt:lpstr>
      <vt:lpstr>Modern Love Caps</vt:lpstr>
      <vt:lpstr>Times New Roman</vt:lpstr>
      <vt:lpstr>Twinkl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Lehana Newlands</dc:creator>
  <cp:lastModifiedBy>Helen Carter</cp:lastModifiedBy>
  <cp:revision>132</cp:revision>
  <cp:lastPrinted>2025-09-05T12:25:41Z</cp:lastPrinted>
  <dcterms:created xsi:type="dcterms:W3CDTF">2022-08-07T11:30:02Z</dcterms:created>
  <dcterms:modified xsi:type="dcterms:W3CDTF">2025-09-05T12:34:13Z</dcterms:modified>
</cp:coreProperties>
</file>