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E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4853" autoAdjust="0"/>
    <p:restoredTop sz="94660"/>
  </p:normalViewPr>
  <p:slideViewPr>
    <p:cSldViewPr snapToGrid="0">
      <p:cViewPr>
        <p:scale>
          <a:sx n="74" d="100"/>
          <a:sy n="74" d="100"/>
        </p:scale>
        <p:origin x="2232" y="-6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05751B3C-2C81-45AC-B7E7-E5D7E9F351C0}" type="datetimeFigureOut">
              <a:rPr lang="en-GB" smtClean="0"/>
              <a:t>08/01/2025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428972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5751B3C-2C81-45AC-B7E7-E5D7E9F351C0}" type="datetimeFigureOut">
              <a:rPr lang="en-GB" smtClean="0"/>
              <a:t>08/01/2025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27149797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751B3C-2C81-45AC-B7E7-E5D7E9F351C0}" type="datetimeFigureOut">
              <a:rPr lang="en-GB" smtClean="0"/>
              <a:t>08/01/2025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946110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5751B3C-2C81-45AC-B7E7-E5D7E9F351C0}" type="datetimeFigureOut">
              <a:rPr lang="en-GB" smtClean="0"/>
              <a:t>08/01/2025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4092489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5751B3C-2C81-45AC-B7E7-E5D7E9F351C0}" type="datetimeFigureOut">
              <a:rPr lang="en-GB" smtClean="0"/>
              <a:t>08/01/2025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512301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5751B3C-2C81-45AC-B7E7-E5D7E9F351C0}" type="datetimeFigureOut">
              <a:rPr lang="en-GB" smtClean="0"/>
              <a:t>08/01/2025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808552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751B3C-2C81-45AC-B7E7-E5D7E9F351C0}" type="datetimeFigureOut">
              <a:rPr lang="en-GB" smtClean="0"/>
              <a:t>08/01/2025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4307964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5751B3C-2C81-45AC-B7E7-E5D7E9F351C0}" type="datetimeFigureOut">
              <a:rPr lang="en-GB" smtClean="0"/>
              <a:t>08/01/2025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34292326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5751B3C-2C81-45AC-B7E7-E5D7E9F351C0}" type="datetimeFigureOut">
              <a:rPr lang="en-GB" smtClean="0"/>
              <a:t>08/01/2025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378560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5751B3C-2C81-45AC-B7E7-E5D7E9F351C0}" type="datetimeFigureOut">
              <a:rPr lang="en-GB" smtClean="0"/>
              <a:t>08/01/2025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29822472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5751B3C-2C81-45AC-B7E7-E5D7E9F351C0}" type="datetimeFigureOut">
              <a:rPr lang="en-GB" smtClean="0"/>
              <a:t>08/01/2025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6975956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05751B3C-2C81-45AC-B7E7-E5D7E9F351C0}" type="datetimeFigureOut">
              <a:rPr lang="en-GB" smtClean="0"/>
              <a:t>08/01/2025</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34CBE32A-3EF9-45BB-B81E-3AE8EF1F9334}" type="slidenum">
              <a:rPr lang="en-GB" smtClean="0"/>
              <a:t>‹#›</a:t>
            </a:fld>
            <a:endParaRPr lang="en-GB"/>
          </a:p>
        </p:txBody>
      </p:sp>
    </p:spTree>
    <p:extLst>
      <p:ext uri="{BB962C8B-B14F-4D97-AF65-F5344CB8AC3E}">
        <p14:creationId xmlns:p14="http://schemas.microsoft.com/office/powerpoint/2010/main" val="318527781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png"/><Relationship Id="rId18" Type="http://schemas.openxmlformats.org/officeDocument/2006/relationships/image" Target="../media/image17.jpeg"/><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jpeg"/><Relationship Id="rId17" Type="http://schemas.openxmlformats.org/officeDocument/2006/relationships/image" Target="../media/image16.png"/><Relationship Id="rId2" Type="http://schemas.openxmlformats.org/officeDocument/2006/relationships/image" Target="../media/image1.png"/><Relationship Id="rId16"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19" Type="http://schemas.openxmlformats.org/officeDocument/2006/relationships/image" Target="../media/image18.jpe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_rels/slide2.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www.bsp.leeds.sch.uk/year-1-9/" TargetMode="External"/><Relationship Id="rId18" Type="http://schemas.openxmlformats.org/officeDocument/2006/relationships/image" Target="../media/image15.png"/><Relationship Id="rId3" Type="http://schemas.openxmlformats.org/officeDocument/2006/relationships/image" Target="../media/image2.png"/><Relationship Id="rId7" Type="http://schemas.openxmlformats.org/officeDocument/2006/relationships/image" Target="../media/image5.png"/><Relationship Id="rId12" Type="http://schemas.openxmlformats.org/officeDocument/2006/relationships/hyperlink" Target="https://twitter.com/bspleeds" TargetMode="External"/><Relationship Id="rId17" Type="http://schemas.openxmlformats.org/officeDocument/2006/relationships/image" Target="../media/image14.png"/><Relationship Id="rId2" Type="http://schemas.openxmlformats.org/officeDocument/2006/relationships/image" Target="../media/image1.png"/><Relationship Id="rId16" Type="http://schemas.openxmlformats.org/officeDocument/2006/relationships/image" Target="../media/image25.png"/><Relationship Id="rId1" Type="http://schemas.openxmlformats.org/officeDocument/2006/relationships/slideLayout" Target="../slideLayouts/slideLayout1.xml"/><Relationship Id="rId6" Type="http://schemas.openxmlformats.org/officeDocument/2006/relationships/image" Target="../media/image20.jpeg"/><Relationship Id="rId11" Type="http://schemas.openxmlformats.org/officeDocument/2006/relationships/hyperlink" Target="https://www.facebook.com/Bramley-St-Peters-C-of-E-Primary-School-102332001471602" TargetMode="External"/><Relationship Id="rId5" Type="http://schemas.openxmlformats.org/officeDocument/2006/relationships/image" Target="../media/image19.png"/><Relationship Id="rId15" Type="http://schemas.openxmlformats.org/officeDocument/2006/relationships/image" Target="../media/image24.png"/><Relationship Id="rId10" Type="http://schemas.openxmlformats.org/officeDocument/2006/relationships/image" Target="../media/image22.png"/><Relationship Id="rId4" Type="http://schemas.openxmlformats.org/officeDocument/2006/relationships/image" Target="../media/image3.png"/><Relationship Id="rId9" Type="http://schemas.openxmlformats.org/officeDocument/2006/relationships/image" Target="../media/image9.png"/><Relationship Id="rId1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429B0214-1DCA-0194-8879-0285A4E38FCF}"/>
              </a:ext>
            </a:extLst>
          </p:cNvPr>
          <p:cNvSpPr txBox="1">
            <a:spLocks noChangeArrowheads="1"/>
          </p:cNvSpPr>
          <p:nvPr/>
        </p:nvSpPr>
        <p:spPr bwMode="auto">
          <a:xfrm>
            <a:off x="668337" y="0"/>
            <a:ext cx="5521325" cy="5762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500" b="0" i="0" u="none" strike="noStrike" cap="none" normalizeH="0" baseline="0" dirty="0">
                <a:ln>
                  <a:noFill/>
                </a:ln>
                <a:solidFill>
                  <a:srgbClr val="000000"/>
                </a:solidFill>
                <a:effectLst/>
                <a:latin typeface="Modern Love Caps" panose="04070805081001020A01" pitchFamily="82" charset="0"/>
              </a:rPr>
              <a:t>Year 5 newsletter—</a:t>
            </a:r>
            <a:r>
              <a:rPr lang="en-GB" altLang="en-US" sz="2500" dirty="0">
                <a:solidFill>
                  <a:srgbClr val="000000"/>
                </a:solidFill>
                <a:latin typeface="Modern Love Caps" panose="04070805081001020A01" pitchFamily="82" charset="0"/>
              </a:rPr>
              <a:t>Spring 1</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 Box 1">
            <a:extLst>
              <a:ext uri="{FF2B5EF4-FFF2-40B4-BE49-F238E27FC236}">
                <a16:creationId xmlns:a16="http://schemas.microsoft.com/office/drawing/2014/main" id="{CCE13B1B-6B13-0B32-C17E-7E88A9374A75}"/>
              </a:ext>
            </a:extLst>
          </p:cNvPr>
          <p:cNvSpPr txBox="1">
            <a:spLocks noChangeArrowheads="1"/>
          </p:cNvSpPr>
          <p:nvPr/>
        </p:nvSpPr>
        <p:spPr bwMode="auto">
          <a:xfrm>
            <a:off x="47051" y="386158"/>
            <a:ext cx="6762307" cy="380206"/>
          </a:xfrm>
          <a:prstGeom prst="rect">
            <a:avLst/>
          </a:prstGeom>
          <a:solidFill>
            <a:srgbClr val="C00000"/>
          </a:solidFill>
          <a:ln w="38100"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Text Box 5">
            <a:extLst>
              <a:ext uri="{FF2B5EF4-FFF2-40B4-BE49-F238E27FC236}">
                <a16:creationId xmlns:a16="http://schemas.microsoft.com/office/drawing/2014/main" id="{1EAE38E0-ABBB-7483-A475-2F57F81700EC}"/>
              </a:ext>
            </a:extLst>
          </p:cNvPr>
          <p:cNvSpPr txBox="1">
            <a:spLocks noChangeArrowheads="1"/>
          </p:cNvSpPr>
          <p:nvPr/>
        </p:nvSpPr>
        <p:spPr bwMode="auto">
          <a:xfrm>
            <a:off x="1853872" y="227316"/>
            <a:ext cx="3148663" cy="38020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FFDA66"/>
              </a:solidFill>
              <a:effectLst/>
              <a:latin typeface="Modern Love" panose="040908050810050206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FFDA66"/>
                </a:solidFill>
                <a:effectLst/>
                <a:latin typeface="Modern Love" panose="04090805081005020601" pitchFamily="82" charset="0"/>
              </a:rPr>
              <a:t>Journeying together with God</a:t>
            </a:r>
            <a:endParaRPr kumimoji="0" lang="en-US" altLang="en-US" sz="1400" b="0" i="0" u="none" strike="noStrike" cap="none" normalizeH="0" baseline="0">
              <a:ln>
                <a:noFill/>
              </a:ln>
              <a:solidFill>
                <a:schemeClr val="tx1"/>
              </a:solidFill>
              <a:effectLst/>
              <a:latin typeface="Arial" panose="020B0604020202020204" pitchFamily="34" charset="0"/>
            </a:endParaRPr>
          </a:p>
        </p:txBody>
      </p:sp>
      <p:pic>
        <p:nvPicPr>
          <p:cNvPr id="1063" name="Picture 30" descr="A small green plant in a person's hands&#10;&#10;Description automatically generated with low confidence">
            <a:extLst>
              <a:ext uri="{FF2B5EF4-FFF2-40B4-BE49-F238E27FC236}">
                <a16:creationId xmlns:a16="http://schemas.microsoft.com/office/drawing/2014/main" id="{11300E58-9B29-D04F-E05E-2238E222D6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91" y="9398594"/>
            <a:ext cx="450851"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1" name="Text Box 41">
            <a:extLst>
              <a:ext uri="{FF2B5EF4-FFF2-40B4-BE49-F238E27FC236}">
                <a16:creationId xmlns:a16="http://schemas.microsoft.com/office/drawing/2014/main" id="{DB59FB5A-8392-C3B2-EFD0-889725A55CBB}"/>
              </a:ext>
            </a:extLst>
          </p:cNvPr>
          <p:cNvSpPr txBox="1">
            <a:spLocks noChangeArrowheads="1"/>
          </p:cNvSpPr>
          <p:nvPr/>
        </p:nvSpPr>
        <p:spPr bwMode="auto">
          <a:xfrm>
            <a:off x="48769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a:ln>
                  <a:noFill/>
                </a:ln>
                <a:solidFill>
                  <a:srgbClr val="C00000"/>
                </a:solidFill>
                <a:effectLst/>
                <a:latin typeface="Modern Love" panose="04090805081005020601" pitchFamily="82" charset="0"/>
              </a:rPr>
              <a:t>Nurture</a:t>
            </a:r>
            <a:r>
              <a:rPr kumimoji="0" lang="en-GB" altLang="en-US" sz="1200" b="0" i="0" u="none" strike="noStrike" cap="none" normalizeH="0" baseline="0">
                <a:ln>
                  <a:noFill/>
                </a:ln>
                <a:solidFill>
                  <a:schemeClr val="tx1"/>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24" name="Text Box 42">
            <a:extLst>
              <a:ext uri="{FF2B5EF4-FFF2-40B4-BE49-F238E27FC236}">
                <a16:creationId xmlns:a16="http://schemas.microsoft.com/office/drawing/2014/main" id="{7ACF6774-238F-2634-371E-9AD082B2B544}"/>
              </a:ext>
            </a:extLst>
          </p:cNvPr>
          <p:cNvSpPr txBox="1">
            <a:spLocks noChangeArrowheads="1"/>
          </p:cNvSpPr>
          <p:nvPr/>
        </p:nvSpPr>
        <p:spPr bwMode="auto">
          <a:xfrm>
            <a:off x="279893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a:ln>
                  <a:noFill/>
                </a:ln>
                <a:solidFill>
                  <a:srgbClr val="C00000"/>
                </a:solidFill>
                <a:effectLst/>
                <a:latin typeface="Modern Love" panose="04090805081005020601" pitchFamily="82" charset="0"/>
              </a:rPr>
              <a:t>Discover</a:t>
            </a:r>
            <a:r>
              <a:rPr kumimoji="0" lang="en-GB" altLang="en-US" sz="1200" b="0" i="0" u="none" strike="noStrike" cap="none" normalizeH="0" baseline="0">
                <a:ln>
                  <a:noFill/>
                </a:ln>
                <a:solidFill>
                  <a:schemeClr val="tx1"/>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25" name="Text Box 43">
            <a:extLst>
              <a:ext uri="{FF2B5EF4-FFF2-40B4-BE49-F238E27FC236}">
                <a16:creationId xmlns:a16="http://schemas.microsoft.com/office/drawing/2014/main" id="{F47041C6-B5EC-F70B-C019-4A5FF7B9FCA3}"/>
              </a:ext>
            </a:extLst>
          </p:cNvPr>
          <p:cNvSpPr txBox="1">
            <a:spLocks noChangeArrowheads="1"/>
          </p:cNvSpPr>
          <p:nvPr/>
        </p:nvSpPr>
        <p:spPr bwMode="auto">
          <a:xfrm>
            <a:off x="5318784" y="9449162"/>
            <a:ext cx="1666875" cy="4699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a:ln>
                  <a:noFill/>
                </a:ln>
                <a:solidFill>
                  <a:srgbClr val="C00000"/>
                </a:solidFill>
                <a:effectLst/>
                <a:latin typeface="Modern Love" panose="04090805081005020601" pitchFamily="82" charset="0"/>
              </a:rPr>
              <a:t>Respect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1068" name="Picture 40">
            <a:extLst>
              <a:ext uri="{FF2B5EF4-FFF2-40B4-BE49-F238E27FC236}">
                <a16:creationId xmlns:a16="http://schemas.microsoft.com/office/drawing/2014/main" id="{8DB6F946-8441-62F0-B5B6-34D4B8B9A2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8685" y="9420028"/>
            <a:ext cx="409575"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069" name="Picture 35" descr="A close-up of a person's hands&#10;&#10;Description automatically generated with low confidence">
            <a:extLst>
              <a:ext uri="{FF2B5EF4-FFF2-40B4-BE49-F238E27FC236}">
                <a16:creationId xmlns:a16="http://schemas.microsoft.com/office/drawing/2014/main" id="{AD7A5B10-E067-FF2F-4258-97D538960C9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3248" b="18656"/>
          <a:stretch/>
        </p:blipFill>
        <p:spPr bwMode="auto">
          <a:xfrm>
            <a:off x="5070780" y="9398594"/>
            <a:ext cx="535728" cy="432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026" name="Text Box 23">
            <a:extLst>
              <a:ext uri="{FF2B5EF4-FFF2-40B4-BE49-F238E27FC236}">
                <a16:creationId xmlns:a16="http://schemas.microsoft.com/office/drawing/2014/main" id="{71AA5C8C-2BC0-160A-6907-945207F1E7E3}"/>
              </a:ext>
            </a:extLst>
          </p:cNvPr>
          <p:cNvSpPr txBox="1">
            <a:spLocks noChangeArrowheads="1"/>
          </p:cNvSpPr>
          <p:nvPr/>
        </p:nvSpPr>
        <p:spPr bwMode="auto">
          <a:xfrm>
            <a:off x="124390" y="1054969"/>
            <a:ext cx="6609219" cy="1085472"/>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Happy New Year!</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dirty="0"/>
              <a:t>We hope you have all had a lovely Christmas and New Year. Thank you for your continued support over the Autumn term. We appreciate it has been a strange start to the new year with the snow and ice and we thank you for your flexibility. </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dirty="0"/>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8" name="Text Box 23">
            <a:extLst>
              <a:ext uri="{FF2B5EF4-FFF2-40B4-BE49-F238E27FC236}">
                <a16:creationId xmlns:a16="http://schemas.microsoft.com/office/drawing/2014/main" id="{B28CA51A-F897-AD98-D8F1-447ED78A11BC}"/>
              </a:ext>
            </a:extLst>
          </p:cNvPr>
          <p:cNvSpPr txBox="1">
            <a:spLocks noChangeArrowheads="1"/>
          </p:cNvSpPr>
          <p:nvPr/>
        </p:nvSpPr>
        <p:spPr bwMode="auto">
          <a:xfrm>
            <a:off x="3466308" y="3372618"/>
            <a:ext cx="3215346" cy="2244973"/>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Key dates</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Twinkl" pitchFamily="2" charset="0"/>
            </a:endParaRPr>
          </a:p>
        </p:txBody>
      </p:sp>
      <p:sp>
        <p:nvSpPr>
          <p:cNvPr id="52" name="Text Box 23">
            <a:extLst>
              <a:ext uri="{FF2B5EF4-FFF2-40B4-BE49-F238E27FC236}">
                <a16:creationId xmlns:a16="http://schemas.microsoft.com/office/drawing/2014/main" id="{75B85901-017A-EF5A-BE3C-A7ECA40C0B98}"/>
              </a:ext>
            </a:extLst>
          </p:cNvPr>
          <p:cNvSpPr txBox="1">
            <a:spLocks noChangeArrowheads="1"/>
          </p:cNvSpPr>
          <p:nvPr/>
        </p:nvSpPr>
        <p:spPr bwMode="auto">
          <a:xfrm>
            <a:off x="3479756" y="2213755"/>
            <a:ext cx="3215346" cy="1055808"/>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Our Christian value this half term is…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solidFill>
                  <a:srgbClr val="C00000"/>
                </a:solidFill>
                <a:effectLst/>
                <a:latin typeface="Modern Love Caps" panose="04070805081001020A01" pitchFamily="82" charset="0"/>
              </a:rPr>
              <a:t>Trust</a:t>
            </a:r>
            <a:endParaRPr kumimoji="0" lang="en-GB" altLang="en-US" sz="2000" i="0" u="none" strike="noStrike" cap="none" normalizeH="0" baseline="0" dirty="0">
              <a:ln>
                <a:noFill/>
              </a:ln>
              <a:solidFill>
                <a:srgbClr val="C00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effectLst/>
                <a:latin typeface="Comic Sans MS" panose="030F0702030302020204" pitchFamily="66" charset="0"/>
              </a:rPr>
              <a:t>Friday </a:t>
            </a:r>
            <a:r>
              <a:rPr lang="en-GB" altLang="en-US" sz="1200" b="1" dirty="0">
                <a:latin typeface="Comic Sans MS" panose="030F0702030302020204" pitchFamily="66" charset="0"/>
              </a:rPr>
              <a:t>31</a:t>
            </a:r>
            <a:r>
              <a:rPr lang="en-GB" altLang="en-US" sz="1200" b="1" baseline="30000" dirty="0">
                <a:latin typeface="Comic Sans MS" panose="030F0702030302020204" pitchFamily="66" charset="0"/>
              </a:rPr>
              <a:t>st</a:t>
            </a:r>
            <a:r>
              <a:rPr lang="en-GB" altLang="en-US" sz="1200" b="1" dirty="0">
                <a:latin typeface="Comic Sans MS" panose="030F0702030302020204" pitchFamily="66" charset="0"/>
              </a:rPr>
              <a:t> January</a:t>
            </a:r>
            <a:r>
              <a:rPr kumimoji="0" lang="en-GB" altLang="en-US" sz="1200" b="1" i="0" u="none" strike="noStrike" cap="none" normalizeH="0" baseline="0" dirty="0">
                <a:ln>
                  <a:noFill/>
                </a:ln>
                <a:effectLst/>
                <a:latin typeface="Comic Sans MS" panose="030F0702030302020204" pitchFamily="66" charset="0"/>
              </a:rPr>
              <a:t> – Science Day </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b="1" dirty="0">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effectLst/>
                <a:latin typeface="Comic Sans MS" panose="030F0702030302020204" pitchFamily="66" charset="0"/>
              </a:rPr>
              <a:t>Tuesday 11</a:t>
            </a:r>
            <a:r>
              <a:rPr kumimoji="0" lang="en-GB" altLang="en-US" sz="1200" b="1" i="0" u="none" strike="noStrike" cap="none" normalizeH="0" baseline="30000" dirty="0">
                <a:ln>
                  <a:noFill/>
                </a:ln>
                <a:effectLst/>
                <a:latin typeface="Comic Sans MS" panose="030F0702030302020204" pitchFamily="66" charset="0"/>
              </a:rPr>
              <a:t>th</a:t>
            </a:r>
            <a:r>
              <a:rPr kumimoji="0" lang="en-GB" altLang="en-US" sz="1200" b="1" i="0" u="none" strike="noStrike" cap="none" normalizeH="0" baseline="0" dirty="0">
                <a:ln>
                  <a:noFill/>
                </a:ln>
                <a:effectLst/>
                <a:latin typeface="Comic Sans MS" panose="030F0702030302020204" pitchFamily="66" charset="0"/>
              </a:rPr>
              <a:t> February – Safer Internet Day</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b="1" dirty="0">
              <a:highlight>
                <a:srgbClr val="FFFF00"/>
              </a:highligh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effectLst/>
                <a:latin typeface="Comic Sans MS" panose="030F0702030302020204" pitchFamily="66" charset="0"/>
              </a:rPr>
              <a:t>Friday 14</a:t>
            </a:r>
            <a:r>
              <a:rPr kumimoji="0" lang="en-GB" altLang="en-US" sz="1200" b="1" i="0" u="none" strike="noStrike" cap="none" normalizeH="0" baseline="30000" dirty="0">
                <a:ln>
                  <a:noFill/>
                </a:ln>
                <a:effectLst/>
                <a:latin typeface="Comic Sans MS" panose="030F0702030302020204" pitchFamily="66" charset="0"/>
              </a:rPr>
              <a:t>th</a:t>
            </a:r>
            <a:r>
              <a:rPr kumimoji="0" lang="en-GB" altLang="en-US" sz="1200" b="1" i="0" u="none" strike="noStrike" cap="none" normalizeH="0" baseline="0" dirty="0">
                <a:ln>
                  <a:noFill/>
                </a:ln>
                <a:effectLst/>
                <a:latin typeface="Comic Sans MS" panose="030F0702030302020204" pitchFamily="66" charset="0"/>
              </a:rPr>
              <a:t> February – Break up for Half Term</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1031" name="Picture 1030" descr="A picture containing text&#10;&#10;Description automatically generated">
            <a:extLst>
              <a:ext uri="{FF2B5EF4-FFF2-40B4-BE49-F238E27FC236}">
                <a16:creationId xmlns:a16="http://schemas.microsoft.com/office/drawing/2014/main" id="{C40A733D-2C9E-C0C0-19A7-9B29CA2E23E4}"/>
              </a:ext>
            </a:extLst>
          </p:cNvPr>
          <p:cNvPicPr>
            <a:picLocks noChangeAspect="1"/>
          </p:cNvPicPr>
          <p:nvPr/>
        </p:nvPicPr>
        <p:blipFill rotWithShape="1">
          <a:blip r:embed="rId5">
            <a:extLst>
              <a:ext uri="{28A0092B-C50C-407E-A947-70E740481C1C}">
                <a14:useLocalDpi xmlns:a14="http://schemas.microsoft.com/office/drawing/2010/main" val="0"/>
              </a:ext>
            </a:extLst>
          </a:blip>
          <a:srcRect l="28364" t="46404" r="44021" b="32204"/>
          <a:stretch/>
        </p:blipFill>
        <p:spPr>
          <a:xfrm>
            <a:off x="6246777" y="3630841"/>
            <a:ext cx="391886" cy="429431"/>
          </a:xfrm>
          <a:prstGeom prst="rect">
            <a:avLst/>
          </a:prstGeom>
        </p:spPr>
      </p:pic>
      <p:sp>
        <p:nvSpPr>
          <p:cNvPr id="62" name="Text Box 23">
            <a:extLst>
              <a:ext uri="{FF2B5EF4-FFF2-40B4-BE49-F238E27FC236}">
                <a16:creationId xmlns:a16="http://schemas.microsoft.com/office/drawing/2014/main" id="{639108DE-7527-BDE8-329F-79A3C5AA8FCF}"/>
              </a:ext>
            </a:extLst>
          </p:cNvPr>
          <p:cNvSpPr txBox="1">
            <a:spLocks noChangeArrowheads="1"/>
          </p:cNvSpPr>
          <p:nvPr/>
        </p:nvSpPr>
        <p:spPr bwMode="auto">
          <a:xfrm>
            <a:off x="106584" y="5954613"/>
            <a:ext cx="3215346" cy="3280522"/>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maths</a:t>
            </a:r>
            <a:endParaRPr kumimoji="0" lang="en-GB" altLang="en-US" sz="3000" i="0" u="none" strike="noStrike" cap="none" normalizeH="0" baseline="0" dirty="0">
              <a:ln>
                <a:noFill/>
              </a:ln>
              <a:solidFill>
                <a:srgbClr val="C00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dirty="0">
                <a:latin typeface="+mj-lt"/>
              </a:rPr>
              <a:t>This half term we will be:</a:t>
            </a:r>
          </a:p>
          <a:p>
            <a:pPr marL="342900" lvl="0" indent="-342900">
              <a:lnSpc>
                <a:spcPct val="115000"/>
              </a:lnSpc>
              <a:buFont typeface="Symbol" panose="05050102010706020507" pitchFamily="18" charset="2"/>
              <a:buChar char=""/>
            </a:pPr>
            <a:r>
              <a:rPr lang="en-GB" sz="1100" dirty="0">
                <a:effectLst/>
                <a:latin typeface="Comic Sans MS" panose="030F0702030302020204" pitchFamily="66" charset="0"/>
                <a:ea typeface="Calibri" panose="020F0502020204030204" pitchFamily="34" charset="0"/>
                <a:cs typeface="Arial" panose="020B0604020202020204" pitchFamily="34" charset="0"/>
              </a:rPr>
              <a:t>Multiplying numbers up to 4 digits by a one digit or two digit number using a formal written method.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buFont typeface="Symbol" panose="05050102010706020507" pitchFamily="18" charset="2"/>
              <a:buChar char=""/>
            </a:pPr>
            <a:r>
              <a:rPr lang="en-GB" sz="1100" dirty="0">
                <a:effectLst/>
                <a:latin typeface="Comic Sans MS" panose="030F0702030302020204" pitchFamily="66" charset="0"/>
                <a:ea typeface="Calibri" panose="020F0502020204030204" pitchFamily="34" charset="0"/>
                <a:cs typeface="Arial" panose="020B0604020202020204" pitchFamily="34" charset="0"/>
              </a:rPr>
              <a:t>Dividing numbers up to 4 digits by a one digit number using the formal written method of short division.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buFont typeface="Symbol" panose="05050102010706020507" pitchFamily="18" charset="2"/>
              <a:buChar char=""/>
            </a:pPr>
            <a:r>
              <a:rPr lang="en-GB" sz="1100" dirty="0">
                <a:effectLst/>
                <a:latin typeface="Comic Sans MS" panose="030F0702030302020204" pitchFamily="66" charset="0"/>
                <a:ea typeface="Calibri" panose="020F0502020204030204" pitchFamily="34" charset="0"/>
                <a:cs typeface="Arial" panose="020B0604020202020204" pitchFamily="34" charset="0"/>
              </a:rPr>
              <a:t>Solving problems involving addition, subtraction, multiplication and division.</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buFont typeface="Symbol" panose="05050102010706020507" pitchFamily="18" charset="2"/>
              <a:buChar char=""/>
            </a:pPr>
            <a:r>
              <a:rPr lang="en-GB" sz="1100" dirty="0">
                <a:effectLst/>
                <a:latin typeface="Comic Sans MS" panose="030F0702030302020204" pitchFamily="66" charset="0"/>
                <a:ea typeface="Calibri" panose="020F0502020204030204" pitchFamily="34" charset="0"/>
                <a:cs typeface="Arial" panose="020B0604020202020204" pitchFamily="34" charset="0"/>
              </a:rPr>
              <a:t>Comparing and ordering fractions whose denominators are multiples of the same number.</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1000"/>
              </a:spcAft>
              <a:buFont typeface="Symbol" panose="05050102010706020507" pitchFamily="18" charset="2"/>
              <a:buChar char=""/>
            </a:pPr>
            <a:r>
              <a:rPr lang="en-GB" sz="1100" dirty="0">
                <a:effectLst/>
                <a:latin typeface="Comic Sans MS" panose="030F0702030302020204" pitchFamily="66" charset="0"/>
                <a:ea typeface="Calibri" panose="020F0502020204030204" pitchFamily="34" charset="0"/>
                <a:cs typeface="Arial" panose="020B0604020202020204" pitchFamily="34" charset="0"/>
              </a:rPr>
              <a:t>Solving a range of reasoning problems.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dirty="0">
              <a:latin typeface="+mj-lt"/>
            </a:endParaRPr>
          </a:p>
        </p:txBody>
      </p:sp>
      <p:sp>
        <p:nvSpPr>
          <p:cNvPr id="63" name="Text Box 23">
            <a:extLst>
              <a:ext uri="{FF2B5EF4-FFF2-40B4-BE49-F238E27FC236}">
                <a16:creationId xmlns:a16="http://schemas.microsoft.com/office/drawing/2014/main" id="{C5810336-8FC8-60B5-0C97-EACDF113BA39}"/>
              </a:ext>
            </a:extLst>
          </p:cNvPr>
          <p:cNvSpPr txBox="1">
            <a:spLocks noChangeArrowheads="1"/>
          </p:cNvSpPr>
          <p:nvPr/>
        </p:nvSpPr>
        <p:spPr bwMode="auto">
          <a:xfrm>
            <a:off x="3466082" y="5720561"/>
            <a:ext cx="3215346" cy="3514573"/>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solidFill>
                  <a:srgbClr val="000000"/>
                </a:solidFill>
                <a:effectLst/>
                <a:latin typeface="Modern Love Caps" panose="04070805081001020A01" pitchFamily="82" charset="0"/>
              </a:rPr>
              <a:t>English</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342900" lvl="0" indent="-342900">
              <a:buFont typeface="Symbol" panose="05050102010706020507" pitchFamily="18" charset="2"/>
              <a:buChar char=""/>
            </a:pPr>
            <a:r>
              <a:rPr lang="en-GB" sz="1400" dirty="0">
                <a:effectLst/>
                <a:latin typeface="Comic Sans MS" panose="030F0702030302020204" pitchFamily="66" charset="0"/>
                <a:ea typeface="Calibri" panose="020F0502020204030204" pitchFamily="34" charset="0"/>
                <a:cs typeface="Arial" panose="020B0604020202020204" pitchFamily="34" charset="0"/>
              </a:rPr>
              <a:t>Reading and answering VIPERS questions about the book ‘The Golden Horsemen of Baghdad’ by Saviour </a:t>
            </a:r>
            <a:r>
              <a:rPr lang="en-GB" sz="1400" dirty="0" err="1">
                <a:effectLst/>
                <a:latin typeface="Comic Sans MS" panose="030F0702030302020204" pitchFamily="66" charset="0"/>
                <a:ea typeface="Calibri" panose="020F0502020204030204" pitchFamily="34" charset="0"/>
                <a:cs typeface="Arial" panose="020B0604020202020204" pitchFamily="34" charset="0"/>
              </a:rPr>
              <a:t>Pirotta</a:t>
            </a:r>
            <a:r>
              <a:rPr lang="en-GB" sz="1400" dirty="0">
                <a:effectLst/>
                <a:latin typeface="Comic Sans MS" panose="030F0702030302020204" pitchFamily="66" charset="0"/>
                <a:ea typeface="Calibri" panose="020F0502020204030204" pitchFamily="34" charset="0"/>
                <a:cs typeface="Arial" panose="020B0604020202020204" pitchFamily="34" charset="0"/>
              </a:rPr>
              <a:t>.</a:t>
            </a:r>
            <a:endParaRPr lang="en-GB"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buFont typeface="Symbol" panose="05050102010706020507" pitchFamily="18" charset="2"/>
              <a:buChar char=""/>
            </a:pPr>
            <a:r>
              <a:rPr lang="en-GB" sz="1400" dirty="0">
                <a:effectLst/>
                <a:latin typeface="Comic Sans MS" panose="030F0702030302020204" pitchFamily="66" charset="0"/>
                <a:ea typeface="Calibri" panose="020F0502020204030204" pitchFamily="34" charset="0"/>
                <a:cs typeface="Arial" panose="020B0604020202020204" pitchFamily="34" charset="0"/>
              </a:rPr>
              <a:t>Writing their own story for the ‘1001 Arabian Nights’ collection.</a:t>
            </a:r>
            <a:endParaRPr lang="en-GB"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buFont typeface="Symbol" panose="05050102010706020507" pitchFamily="18" charset="2"/>
              <a:buChar char=""/>
            </a:pPr>
            <a:r>
              <a:rPr lang="en-GB" sz="1400" dirty="0">
                <a:effectLst/>
                <a:latin typeface="Comic Sans MS" panose="030F0702030302020204" pitchFamily="66" charset="0"/>
                <a:ea typeface="Calibri" panose="020F0502020204030204" pitchFamily="34" charset="0"/>
                <a:cs typeface="Arial" panose="020B0604020202020204" pitchFamily="34" charset="0"/>
              </a:rPr>
              <a:t>Developing narrative paragraphs based on our class novel.</a:t>
            </a:r>
            <a:endParaRPr lang="en-GB"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buFont typeface="Symbol" panose="05050102010706020507" pitchFamily="18" charset="2"/>
              <a:buChar char=""/>
            </a:pPr>
            <a:r>
              <a:rPr lang="en-GB" sz="1400" dirty="0">
                <a:effectLst/>
                <a:latin typeface="Comic Sans MS" panose="030F0702030302020204" pitchFamily="66" charset="0"/>
                <a:ea typeface="Calibri" panose="020F0502020204030204" pitchFamily="34" charset="0"/>
                <a:cs typeface="Arial" panose="020B0604020202020204" pitchFamily="34" charset="0"/>
              </a:rPr>
              <a:t>Writing non-chronological reports about the Golden Age of Islam.</a:t>
            </a:r>
            <a:endParaRPr lang="en-GB" sz="14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1040" name="Picture 1039" descr="A picture containing shape&#10;&#10;Description automatically generated">
            <a:extLst>
              <a:ext uri="{FF2B5EF4-FFF2-40B4-BE49-F238E27FC236}">
                <a16:creationId xmlns:a16="http://schemas.microsoft.com/office/drawing/2014/main" id="{0AA8288A-CDED-EDB0-EED0-005660507D4E}"/>
              </a:ext>
            </a:extLst>
          </p:cNvPr>
          <p:cNvPicPr>
            <a:picLocks noChangeAspect="1"/>
          </p:cNvPicPr>
          <p:nvPr/>
        </p:nvPicPr>
        <p:blipFill rotWithShape="1">
          <a:blip r:embed="rId6">
            <a:extLst>
              <a:ext uri="{28A0092B-C50C-407E-A947-70E740481C1C}">
                <a14:useLocalDpi xmlns:a14="http://schemas.microsoft.com/office/drawing/2010/main" val="0"/>
              </a:ext>
            </a:extLst>
          </a:blip>
          <a:srcRect l="1743" t="56202" r="54822" b="11809"/>
          <a:stretch/>
        </p:blipFill>
        <p:spPr>
          <a:xfrm>
            <a:off x="6173333" y="5737061"/>
            <a:ext cx="451026" cy="469902"/>
          </a:xfrm>
          <a:prstGeom prst="rect">
            <a:avLst/>
          </a:prstGeom>
        </p:spPr>
      </p:pic>
      <p:pic>
        <p:nvPicPr>
          <p:cNvPr id="1083" name="Picture 59" descr="Horizontal stack of colored books flat icon Vector Image">
            <a:extLst>
              <a:ext uri="{FF2B5EF4-FFF2-40B4-BE49-F238E27FC236}">
                <a16:creationId xmlns:a16="http://schemas.microsoft.com/office/drawing/2014/main" id="{E1ECA215-5FCA-452E-5DA3-9DA72ACE88C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6124" t="14282" r="18249" b="23328"/>
          <a:stretch/>
        </p:blipFill>
        <p:spPr bwMode="auto">
          <a:xfrm>
            <a:off x="3555764" y="5863933"/>
            <a:ext cx="303592" cy="311735"/>
          </a:xfrm>
          <a:prstGeom prst="rect">
            <a:avLst/>
          </a:prstGeom>
          <a:noFill/>
          <a:extLst>
            <a:ext uri="{909E8E84-426E-40DD-AFC4-6F175D3DCCD1}">
              <a14:hiddenFill xmlns:a14="http://schemas.microsoft.com/office/drawing/2010/main">
                <a:solidFill>
                  <a:srgbClr val="FFFFFF"/>
                </a:solidFill>
              </a14:hiddenFill>
            </a:ext>
          </a:extLst>
        </p:spPr>
      </p:pic>
      <p:sp>
        <p:nvSpPr>
          <p:cNvPr id="75" name="Text Box 23">
            <a:extLst>
              <a:ext uri="{FF2B5EF4-FFF2-40B4-BE49-F238E27FC236}">
                <a16:creationId xmlns:a16="http://schemas.microsoft.com/office/drawing/2014/main" id="{379DABDC-D5A0-C399-C65F-520BA2AC6D3F}"/>
              </a:ext>
            </a:extLst>
          </p:cNvPr>
          <p:cNvSpPr txBox="1">
            <a:spLocks noChangeArrowheads="1"/>
          </p:cNvSpPr>
          <p:nvPr/>
        </p:nvSpPr>
        <p:spPr bwMode="auto">
          <a:xfrm>
            <a:off x="106584" y="2216655"/>
            <a:ext cx="3215346" cy="1779919"/>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Modern Love Caps" panose="04070805081001020A01" pitchFamily="82" charset="0"/>
              </a:rPr>
              <a:t>Theme and big question</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400" dirty="0">
                <a:solidFill>
                  <a:srgbClr val="C00000"/>
                </a:solidFill>
              </a:rPr>
              <a:t>The Golden Age of Islam</a:t>
            </a:r>
          </a:p>
          <a:p>
            <a:pPr marL="0" marR="0" lvl="0" indent="0" algn="l" defTabSz="914400" rtl="0" eaLnBrk="0" fontAlgn="base" latinLnBrk="0" hangingPunct="0">
              <a:lnSpc>
                <a:spcPct val="100000"/>
              </a:lnSpc>
              <a:spcBef>
                <a:spcPct val="0"/>
              </a:spcBef>
              <a:spcAft>
                <a:spcPct val="0"/>
              </a:spcAft>
              <a:buClrTx/>
              <a:buSzTx/>
              <a:buFontTx/>
              <a:buNone/>
              <a:tabLst/>
            </a:pPr>
            <a:endParaRPr lang="en-GB" sz="1200" b="0" i="0" dirty="0">
              <a:solidFill>
                <a:srgbClr val="000000"/>
              </a:solidFill>
              <a:effectLst/>
              <a:latin typeface="WordVisi_MSFontService"/>
            </a:endParaRPr>
          </a:p>
          <a:p>
            <a:pPr marL="0" marR="0" lvl="0" indent="0" algn="ctr" defTabSz="914400" rtl="0" eaLnBrk="0" fontAlgn="base" latinLnBrk="0" hangingPunct="0">
              <a:lnSpc>
                <a:spcPct val="100000"/>
              </a:lnSpc>
              <a:spcBef>
                <a:spcPct val="0"/>
              </a:spcBef>
              <a:spcAft>
                <a:spcPct val="0"/>
              </a:spcAft>
              <a:buClrTx/>
              <a:buSzTx/>
              <a:buFontTx/>
              <a:buNone/>
              <a:tabLst/>
            </a:pPr>
            <a:r>
              <a:rPr lang="en-GB" b="0" i="0" dirty="0">
                <a:solidFill>
                  <a:srgbClr val="000000"/>
                </a:solidFill>
                <a:effectLst/>
                <a:latin typeface="WordVisi_MSFontService"/>
              </a:rPr>
              <a:t>Why did the Golden Age of Islam shine?</a:t>
            </a:r>
            <a:endParaRPr kumimoji="0" lang="en-GB" altLang="en-US"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76" name="Picture 57" descr="Free question mark - Vector Art">
            <a:extLst>
              <a:ext uri="{FF2B5EF4-FFF2-40B4-BE49-F238E27FC236}">
                <a16:creationId xmlns:a16="http://schemas.microsoft.com/office/drawing/2014/main" id="{0374458D-A5AC-7C1E-5DD5-F58C8051BB8F}"/>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0549" t="7917" r="8880" b="6352"/>
          <a:stretch/>
        </p:blipFill>
        <p:spPr bwMode="auto">
          <a:xfrm>
            <a:off x="125214" y="2249616"/>
            <a:ext cx="378965" cy="375973"/>
          </a:xfrm>
          <a:prstGeom prst="rect">
            <a:avLst/>
          </a:prstGeom>
          <a:noFill/>
          <a:extLst>
            <a:ext uri="{909E8E84-426E-40DD-AFC4-6F175D3DCCD1}">
              <a14:hiddenFill xmlns:a14="http://schemas.microsoft.com/office/drawing/2010/main">
                <a:solidFill>
                  <a:srgbClr val="FFFFFF"/>
                </a:solidFill>
              </a14:hiddenFill>
            </a:ext>
          </a:extLst>
        </p:spPr>
      </p:pic>
      <p:sp>
        <p:nvSpPr>
          <p:cNvPr id="80" name="Text Box 23">
            <a:extLst>
              <a:ext uri="{FF2B5EF4-FFF2-40B4-BE49-F238E27FC236}">
                <a16:creationId xmlns:a16="http://schemas.microsoft.com/office/drawing/2014/main" id="{A1574DFF-9A31-B653-FA98-CE9352A13AB3}"/>
              </a:ext>
            </a:extLst>
          </p:cNvPr>
          <p:cNvSpPr txBox="1">
            <a:spLocks noChangeArrowheads="1"/>
          </p:cNvSpPr>
          <p:nvPr/>
        </p:nvSpPr>
        <p:spPr bwMode="auto">
          <a:xfrm>
            <a:off x="106584" y="4111292"/>
            <a:ext cx="3215346" cy="1752641"/>
          </a:xfrm>
          <a:prstGeom prst="rect">
            <a:avLst/>
          </a:prstGeom>
          <a:solidFill>
            <a:srgbClr val="FFFFFF"/>
          </a:solidFill>
          <a:ln w="28575"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Notices</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400" dirty="0">
                <a:solidFill>
                  <a:srgbClr val="000000"/>
                </a:solidFill>
                <a:latin typeface="+mj-lt"/>
              </a:rPr>
              <a:t>We have seen an increasing number of children wearing non-uniform / jewellery at school this academic year. Please ensure your child comes to school in the correct uniform. The full uniform policy is on the school website. </a:t>
            </a:r>
            <a:endParaRPr lang="en-GB" altLang="en-US" sz="1200" dirty="0">
              <a:solidFill>
                <a:srgbClr val="000000"/>
              </a:solidFill>
              <a:latin typeface="+mj-lt"/>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en-GB" altLang="en-US" sz="950" b="0" i="0" u="none" strike="noStrike" cap="none" normalizeH="0" baseline="0" dirty="0">
              <a:ln>
                <a:noFill/>
              </a:ln>
              <a:solidFill>
                <a:srgbClr val="008000"/>
              </a:solidFill>
              <a:effectLst/>
              <a:latin typeface="Twinkl" pitchFamily="2" charset="0"/>
            </a:endParaRPr>
          </a:p>
        </p:txBody>
      </p:sp>
      <p:pic>
        <p:nvPicPr>
          <p:cNvPr id="81" name="Picture 80" descr="A picture containing text&#10;&#10;Description automatically generated">
            <a:extLst>
              <a:ext uri="{FF2B5EF4-FFF2-40B4-BE49-F238E27FC236}">
                <a16:creationId xmlns:a16="http://schemas.microsoft.com/office/drawing/2014/main" id="{75169FEA-8080-889B-A8D6-0B5C86475E85}"/>
              </a:ext>
            </a:extLst>
          </p:cNvPr>
          <p:cNvPicPr>
            <a:picLocks noChangeAspect="1"/>
          </p:cNvPicPr>
          <p:nvPr/>
        </p:nvPicPr>
        <p:blipFill rotWithShape="1">
          <a:blip r:embed="rId9">
            <a:extLst>
              <a:ext uri="{28A0092B-C50C-407E-A947-70E740481C1C}">
                <a14:useLocalDpi xmlns:a14="http://schemas.microsoft.com/office/drawing/2010/main" val="0"/>
              </a:ext>
            </a:extLst>
          </a:blip>
          <a:srcRect l="25909" t="36657" r="27451" b="32204"/>
          <a:stretch/>
        </p:blipFill>
        <p:spPr>
          <a:xfrm>
            <a:off x="2801299" y="4072788"/>
            <a:ext cx="481180" cy="454470"/>
          </a:xfrm>
          <a:prstGeom prst="rect">
            <a:avLst/>
          </a:prstGeom>
        </p:spPr>
      </p:pic>
      <p:pic>
        <p:nvPicPr>
          <p:cNvPr id="1035" name="Picture 1034">
            <a:extLst>
              <a:ext uri="{FF2B5EF4-FFF2-40B4-BE49-F238E27FC236}">
                <a16:creationId xmlns:a16="http://schemas.microsoft.com/office/drawing/2014/main" id="{49663328-BE24-58F9-7DB0-D8B0FD85B2B8}"/>
              </a:ext>
            </a:extLst>
          </p:cNvPr>
          <p:cNvPicPr>
            <a:picLocks noChangeAspect="1"/>
          </p:cNvPicPr>
          <p:nvPr/>
        </p:nvPicPr>
        <p:blipFill rotWithShape="1">
          <a:blip r:embed="rId10">
            <a:extLst>
              <a:ext uri="{28A0092B-C50C-407E-A947-70E740481C1C}">
                <a14:useLocalDpi xmlns:a14="http://schemas.microsoft.com/office/drawing/2010/main" val="0"/>
              </a:ext>
            </a:extLst>
          </a:blip>
          <a:srcRect l="9745" t="6845" r="64961" b="73796"/>
          <a:stretch/>
        </p:blipFill>
        <p:spPr>
          <a:xfrm>
            <a:off x="2838243" y="5954613"/>
            <a:ext cx="437954" cy="474194"/>
          </a:xfrm>
          <a:prstGeom prst="rect">
            <a:avLst/>
          </a:prstGeom>
        </p:spPr>
      </p:pic>
      <p:pic>
        <p:nvPicPr>
          <p:cNvPr id="2" name="Picture 2" descr="EDX Education 53835 2cm Linking Cubes, 10 Bright Colours, Pack of 100">
            <a:extLst>
              <a:ext uri="{FF2B5EF4-FFF2-40B4-BE49-F238E27FC236}">
                <a16:creationId xmlns:a16="http://schemas.microsoft.com/office/drawing/2014/main" id="{D95BB5B9-4C6E-5C99-2BA2-21EDC12DB6C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876301" y="8805086"/>
            <a:ext cx="397533" cy="39753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What are ten frames? (And how they help your child make sense of numbers) -  Math, Kids and Chaos">
            <a:extLst>
              <a:ext uri="{FF2B5EF4-FFF2-40B4-BE49-F238E27FC236}">
                <a16:creationId xmlns:a16="http://schemas.microsoft.com/office/drawing/2014/main" id="{CE2FC45A-D626-4F8E-7C31-2FF734F8E8E0}"/>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l="13360" t="18696" r="18495" b="16556"/>
          <a:stretch/>
        </p:blipFill>
        <p:spPr bwMode="auto">
          <a:xfrm>
            <a:off x="1791919" y="8900705"/>
            <a:ext cx="530381" cy="25196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picture containing text, clock, antenna&#10;&#10;Description automatically generated">
            <a:extLst>
              <a:ext uri="{FF2B5EF4-FFF2-40B4-BE49-F238E27FC236}">
                <a16:creationId xmlns:a16="http://schemas.microsoft.com/office/drawing/2014/main" id="{6B8272CB-CF93-5ABD-F21D-EDD8C3A84F84}"/>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75500" y="8915511"/>
            <a:ext cx="1524726" cy="222356"/>
          </a:xfrm>
          <a:prstGeom prst="rect">
            <a:avLst/>
          </a:prstGeom>
        </p:spPr>
      </p:pic>
      <p:pic>
        <p:nvPicPr>
          <p:cNvPr id="35" name="Picture 34">
            <a:extLst>
              <a:ext uri="{FF2B5EF4-FFF2-40B4-BE49-F238E27FC236}">
                <a16:creationId xmlns:a16="http://schemas.microsoft.com/office/drawing/2014/main" id="{C1EDE670-78CD-D186-2518-93374C3E8D62}"/>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rot="16200000">
            <a:off x="2360483" y="8850964"/>
            <a:ext cx="493650" cy="274692"/>
          </a:xfrm>
          <a:prstGeom prst="rect">
            <a:avLst/>
          </a:prstGeom>
        </p:spPr>
      </p:pic>
      <p:sp>
        <p:nvSpPr>
          <p:cNvPr id="7" name="Oval 6">
            <a:extLst>
              <a:ext uri="{FF2B5EF4-FFF2-40B4-BE49-F238E27FC236}">
                <a16:creationId xmlns:a16="http://schemas.microsoft.com/office/drawing/2014/main" id="{A50C1A69-2194-317A-CBED-A6625353854B}"/>
              </a:ext>
            </a:extLst>
          </p:cNvPr>
          <p:cNvSpPr/>
          <p:nvPr/>
        </p:nvSpPr>
        <p:spPr>
          <a:xfrm>
            <a:off x="233640" y="109182"/>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7" name="Picture 3">
            <a:extLst>
              <a:ext uri="{FF2B5EF4-FFF2-40B4-BE49-F238E27FC236}">
                <a16:creationId xmlns:a16="http://schemas.microsoft.com/office/drawing/2014/main" id="{15A307A3-16C3-3822-8C3D-47EE28D1AFD6}"/>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01159" y="249366"/>
            <a:ext cx="559570" cy="58398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1" name="Oval 10">
            <a:extLst>
              <a:ext uri="{FF2B5EF4-FFF2-40B4-BE49-F238E27FC236}">
                <a16:creationId xmlns:a16="http://schemas.microsoft.com/office/drawing/2014/main" id="{60F2C88C-2152-7975-01A6-689C08A98FCC}"/>
              </a:ext>
            </a:extLst>
          </p:cNvPr>
          <p:cNvSpPr/>
          <p:nvPr/>
        </p:nvSpPr>
        <p:spPr>
          <a:xfrm>
            <a:off x="5750062" y="106205"/>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85" name="Picture 61" descr="Autumn tree - Free nature icons">
            <a:extLst>
              <a:ext uri="{FF2B5EF4-FFF2-40B4-BE49-F238E27FC236}">
                <a16:creationId xmlns:a16="http://schemas.microsoft.com/office/drawing/2014/main" id="{85DD1472-F874-C93C-7E46-16F8E7D89AF5}"/>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860937" y="186297"/>
            <a:ext cx="652545" cy="6525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2C6ECC29-7DE6-3B3C-EBF6-58D99F013046}"/>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839584" y="2890008"/>
            <a:ext cx="592484" cy="59248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Image result for The Golden Horsemen of Baghdad – Saviour Pirotta">
            <a:extLst>
              <a:ext uri="{FF2B5EF4-FFF2-40B4-BE49-F238E27FC236}">
                <a16:creationId xmlns:a16="http://schemas.microsoft.com/office/drawing/2014/main" id="{A72A2E11-5C67-F3D3-EA8E-90AE2A8BAE69}"/>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5730920" y="8456493"/>
            <a:ext cx="592467" cy="90741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78504B21-F9A2-DAA9-839E-B82DE5FFA3E4}"/>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4865340" y="8453009"/>
            <a:ext cx="721428" cy="9108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80775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429B0214-1DCA-0194-8879-0285A4E38FCF}"/>
              </a:ext>
            </a:extLst>
          </p:cNvPr>
          <p:cNvSpPr txBox="1">
            <a:spLocks noChangeArrowheads="1"/>
          </p:cNvSpPr>
          <p:nvPr/>
        </p:nvSpPr>
        <p:spPr bwMode="auto">
          <a:xfrm>
            <a:off x="660945" y="16176"/>
            <a:ext cx="5521325" cy="5762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500" b="0" i="0" u="none" strike="noStrike" cap="none" normalizeH="0" baseline="0" dirty="0">
                <a:ln>
                  <a:noFill/>
                </a:ln>
                <a:solidFill>
                  <a:srgbClr val="000000"/>
                </a:solidFill>
                <a:effectLst/>
                <a:latin typeface="Modern Love Caps" panose="04070805081001020A01" pitchFamily="82" charset="0"/>
              </a:rPr>
              <a:t>Year 5 newsletter—</a:t>
            </a:r>
            <a:r>
              <a:rPr lang="en-GB" altLang="en-US" sz="2500" dirty="0">
                <a:solidFill>
                  <a:srgbClr val="000000"/>
                </a:solidFill>
                <a:latin typeface="Modern Love Caps" panose="04070805081001020A01" pitchFamily="82" charset="0"/>
              </a:rPr>
              <a:t>spring 1</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 Box 1">
            <a:extLst>
              <a:ext uri="{FF2B5EF4-FFF2-40B4-BE49-F238E27FC236}">
                <a16:creationId xmlns:a16="http://schemas.microsoft.com/office/drawing/2014/main" id="{CCE13B1B-6B13-0B32-C17E-7E88A9374A75}"/>
              </a:ext>
            </a:extLst>
          </p:cNvPr>
          <p:cNvSpPr txBox="1">
            <a:spLocks noChangeArrowheads="1"/>
          </p:cNvSpPr>
          <p:nvPr/>
        </p:nvSpPr>
        <p:spPr bwMode="auto">
          <a:xfrm>
            <a:off x="47051" y="386158"/>
            <a:ext cx="6762307" cy="380206"/>
          </a:xfrm>
          <a:prstGeom prst="rect">
            <a:avLst/>
          </a:prstGeom>
          <a:solidFill>
            <a:srgbClr val="C00000"/>
          </a:solidFill>
          <a:ln w="38100"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Text Box 5">
            <a:extLst>
              <a:ext uri="{FF2B5EF4-FFF2-40B4-BE49-F238E27FC236}">
                <a16:creationId xmlns:a16="http://schemas.microsoft.com/office/drawing/2014/main" id="{1EAE38E0-ABBB-7483-A475-2F57F81700EC}"/>
              </a:ext>
            </a:extLst>
          </p:cNvPr>
          <p:cNvSpPr txBox="1">
            <a:spLocks noChangeArrowheads="1"/>
          </p:cNvSpPr>
          <p:nvPr/>
        </p:nvSpPr>
        <p:spPr bwMode="auto">
          <a:xfrm>
            <a:off x="1853872" y="226636"/>
            <a:ext cx="3148663" cy="38020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FFDA66"/>
              </a:solidFill>
              <a:effectLst/>
              <a:latin typeface="Modern Love" panose="040908050810050206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FFDA66"/>
                </a:solidFill>
                <a:effectLst/>
                <a:latin typeface="Modern Love" panose="04090805081005020601" pitchFamily="82" charset="0"/>
              </a:rPr>
              <a:t>Journeying together with God</a:t>
            </a:r>
            <a:endParaRPr kumimoji="0" lang="en-US" altLang="en-US" sz="1400" b="0" i="0" u="none" strike="noStrike" cap="none" normalizeH="0" baseline="0">
              <a:ln>
                <a:noFill/>
              </a:ln>
              <a:solidFill>
                <a:schemeClr val="tx1"/>
              </a:solidFill>
              <a:effectLst/>
              <a:latin typeface="Arial" panose="020B0604020202020204" pitchFamily="34" charset="0"/>
            </a:endParaRPr>
          </a:p>
        </p:txBody>
      </p:sp>
      <p:pic>
        <p:nvPicPr>
          <p:cNvPr id="1063" name="Picture 30" descr="A small green plant in a person's hands&#10;&#10;Description automatically generated with low confidence">
            <a:extLst>
              <a:ext uri="{FF2B5EF4-FFF2-40B4-BE49-F238E27FC236}">
                <a16:creationId xmlns:a16="http://schemas.microsoft.com/office/drawing/2014/main" id="{11300E58-9B29-D04F-E05E-2238E222D6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91" y="9398594"/>
            <a:ext cx="450851"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1" name="Text Box 41">
            <a:extLst>
              <a:ext uri="{FF2B5EF4-FFF2-40B4-BE49-F238E27FC236}">
                <a16:creationId xmlns:a16="http://schemas.microsoft.com/office/drawing/2014/main" id="{DB59FB5A-8392-C3B2-EFD0-889725A55CBB}"/>
              </a:ext>
            </a:extLst>
          </p:cNvPr>
          <p:cNvSpPr txBox="1">
            <a:spLocks noChangeArrowheads="1"/>
          </p:cNvSpPr>
          <p:nvPr/>
        </p:nvSpPr>
        <p:spPr bwMode="auto">
          <a:xfrm>
            <a:off x="48769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a:ln>
                  <a:noFill/>
                </a:ln>
                <a:solidFill>
                  <a:srgbClr val="C00000"/>
                </a:solidFill>
                <a:effectLst/>
                <a:latin typeface="Modern Love" panose="04090805081005020601" pitchFamily="82" charset="0"/>
              </a:rPr>
              <a:t>Nurture</a:t>
            </a:r>
            <a:r>
              <a:rPr kumimoji="0" lang="en-GB" altLang="en-US" sz="1200" b="0" i="0" u="none" strike="noStrike" cap="none" normalizeH="0" baseline="0">
                <a:ln>
                  <a:noFill/>
                </a:ln>
                <a:solidFill>
                  <a:schemeClr val="tx1"/>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24" name="Text Box 42">
            <a:extLst>
              <a:ext uri="{FF2B5EF4-FFF2-40B4-BE49-F238E27FC236}">
                <a16:creationId xmlns:a16="http://schemas.microsoft.com/office/drawing/2014/main" id="{7ACF6774-238F-2634-371E-9AD082B2B544}"/>
              </a:ext>
            </a:extLst>
          </p:cNvPr>
          <p:cNvSpPr txBox="1">
            <a:spLocks noChangeArrowheads="1"/>
          </p:cNvSpPr>
          <p:nvPr/>
        </p:nvSpPr>
        <p:spPr bwMode="auto">
          <a:xfrm>
            <a:off x="279893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a:ln>
                  <a:noFill/>
                </a:ln>
                <a:solidFill>
                  <a:srgbClr val="C00000"/>
                </a:solidFill>
                <a:effectLst/>
                <a:latin typeface="Modern Love" panose="04090805081005020601" pitchFamily="82" charset="0"/>
              </a:rPr>
              <a:t>Discover</a:t>
            </a:r>
            <a:r>
              <a:rPr kumimoji="0" lang="en-GB" altLang="en-US" sz="1200" b="0" i="0" u="none" strike="noStrike" cap="none" normalizeH="0" baseline="0">
                <a:ln>
                  <a:noFill/>
                </a:ln>
                <a:solidFill>
                  <a:schemeClr val="tx1"/>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25" name="Text Box 43">
            <a:extLst>
              <a:ext uri="{FF2B5EF4-FFF2-40B4-BE49-F238E27FC236}">
                <a16:creationId xmlns:a16="http://schemas.microsoft.com/office/drawing/2014/main" id="{F47041C6-B5EC-F70B-C019-4A5FF7B9FCA3}"/>
              </a:ext>
            </a:extLst>
          </p:cNvPr>
          <p:cNvSpPr txBox="1">
            <a:spLocks noChangeArrowheads="1"/>
          </p:cNvSpPr>
          <p:nvPr/>
        </p:nvSpPr>
        <p:spPr bwMode="auto">
          <a:xfrm>
            <a:off x="5318784" y="9449162"/>
            <a:ext cx="1666875" cy="4699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a:ln>
                  <a:noFill/>
                </a:ln>
                <a:solidFill>
                  <a:srgbClr val="C00000"/>
                </a:solidFill>
                <a:effectLst/>
                <a:latin typeface="Modern Love" panose="04090805081005020601" pitchFamily="82" charset="0"/>
              </a:rPr>
              <a:t>Respect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1068" name="Picture 40">
            <a:extLst>
              <a:ext uri="{FF2B5EF4-FFF2-40B4-BE49-F238E27FC236}">
                <a16:creationId xmlns:a16="http://schemas.microsoft.com/office/drawing/2014/main" id="{8DB6F946-8441-62F0-B5B6-34D4B8B9A2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8685" y="9420028"/>
            <a:ext cx="409575"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069" name="Picture 35" descr="A close-up of a person's hands&#10;&#10;Description automatically generated with low confidence">
            <a:extLst>
              <a:ext uri="{FF2B5EF4-FFF2-40B4-BE49-F238E27FC236}">
                <a16:creationId xmlns:a16="http://schemas.microsoft.com/office/drawing/2014/main" id="{AD7A5B10-E067-FF2F-4258-97D538960C9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3248" b="18656"/>
          <a:stretch/>
        </p:blipFill>
        <p:spPr bwMode="auto">
          <a:xfrm>
            <a:off x="5070780" y="9398594"/>
            <a:ext cx="535728" cy="432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3" name="Text Box 23">
            <a:extLst>
              <a:ext uri="{FF2B5EF4-FFF2-40B4-BE49-F238E27FC236}">
                <a16:creationId xmlns:a16="http://schemas.microsoft.com/office/drawing/2014/main" id="{6CC02EB3-1678-ADC5-C525-7A6278510E53}"/>
              </a:ext>
            </a:extLst>
          </p:cNvPr>
          <p:cNvSpPr txBox="1">
            <a:spLocks noChangeArrowheads="1"/>
          </p:cNvSpPr>
          <p:nvPr/>
        </p:nvSpPr>
        <p:spPr bwMode="auto">
          <a:xfrm>
            <a:off x="3529010" y="1139031"/>
            <a:ext cx="3215346" cy="2343945"/>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RE</a:t>
            </a:r>
          </a:p>
          <a:p>
            <a:pPr marL="0" marR="0" lvl="0" indent="0" algn="ctr" defTabSz="914400" rtl="0" eaLnBrk="0" fontAlgn="base" latinLnBrk="0" hangingPunct="0">
              <a:lnSpc>
                <a:spcPct val="100000"/>
              </a:lnSpc>
              <a:spcBef>
                <a:spcPct val="0"/>
              </a:spcBef>
              <a:spcAft>
                <a:spcPct val="0"/>
              </a:spcAft>
              <a:buClrTx/>
              <a:buSzTx/>
              <a:buFontTx/>
              <a:buNone/>
              <a:tabLst/>
            </a:pPr>
            <a:r>
              <a:rPr lang="en-GB" b="0" i="0" dirty="0">
                <a:solidFill>
                  <a:srgbClr val="000000"/>
                </a:solidFill>
                <a:effectLst/>
                <a:latin typeface="WordVisi_MSFontService"/>
              </a:rPr>
              <a:t>What does it mean for Muslims to follow God</a:t>
            </a:r>
            <a:r>
              <a:rPr lang="en-GB" b="0" i="0" dirty="0">
                <a:solidFill>
                  <a:srgbClr val="000000"/>
                </a:solidFill>
                <a:effectLst/>
                <a:latin typeface="Modern Love Caps" panose="04070805081001020A01" pitchFamily="82" charset="0"/>
              </a:rPr>
              <a:t>?</a:t>
            </a:r>
            <a:endParaRPr lang="en-GB" altLang="en-US" dirty="0">
              <a:solidFill>
                <a:srgbClr val="000000"/>
              </a:solidFill>
              <a:latin typeface="Modern Love Caps" panose="04070805081001020A01" pitchFamily="82" charset="0"/>
            </a:endParaRPr>
          </a:p>
          <a:p>
            <a:pPr defTabSz="914400" eaLnBrk="0" fontAlgn="base" hangingPunct="0">
              <a:spcBef>
                <a:spcPct val="0"/>
              </a:spcBef>
              <a:spcAft>
                <a:spcPct val="0"/>
              </a:spcAft>
            </a:pPr>
            <a:r>
              <a:rPr lang="en-GB" sz="1200" dirty="0">
                <a:effectLst/>
                <a:latin typeface="Comic Sans MS" panose="030F0702030302020204" pitchFamily="66" charset="0"/>
                <a:ea typeface="Calibri" panose="020F0502020204030204" pitchFamily="34" charset="0"/>
                <a:cs typeface="Arial" panose="020B0604020202020204" pitchFamily="34" charset="0"/>
              </a:rPr>
              <a:t>In RE, the children will be learning about the five pillars of Islam, retelling the story of how the Qur’an was revealed to Muhammed and exploring how the different elements of a mosque can explain how they reflect Muslim beliefs.</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4" name="Text Box 23">
            <a:extLst>
              <a:ext uri="{FF2B5EF4-FFF2-40B4-BE49-F238E27FC236}">
                <a16:creationId xmlns:a16="http://schemas.microsoft.com/office/drawing/2014/main" id="{F58163C0-E042-723C-D0C3-034A4C992B15}"/>
              </a:ext>
            </a:extLst>
          </p:cNvPr>
          <p:cNvSpPr txBox="1">
            <a:spLocks noChangeArrowheads="1"/>
          </p:cNvSpPr>
          <p:nvPr/>
        </p:nvSpPr>
        <p:spPr bwMode="auto">
          <a:xfrm>
            <a:off x="115361" y="1151937"/>
            <a:ext cx="3213630" cy="2204510"/>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000" dirty="0">
                <a:solidFill>
                  <a:srgbClr val="000000"/>
                </a:solidFill>
                <a:latin typeface="Modern Love Caps" panose="04070805081001020A01" pitchFamily="82" charset="0"/>
              </a:rPr>
              <a:t>PSHE</a:t>
            </a:r>
          </a:p>
          <a:p>
            <a:pPr algn="ctr" defTabSz="914400" eaLnBrk="0" fontAlgn="base" hangingPunct="0">
              <a:spcBef>
                <a:spcPct val="0"/>
              </a:spcBef>
              <a:spcAft>
                <a:spcPct val="0"/>
              </a:spcAft>
            </a:pPr>
            <a:endParaRPr lang="en-GB" altLang="en-US" sz="1600" b="1" dirty="0">
              <a:solidFill>
                <a:srgbClr val="000000"/>
              </a:solidFill>
              <a:latin typeface="+mj-lt"/>
            </a:endParaRPr>
          </a:p>
          <a:p>
            <a:pPr algn="ctr" defTabSz="914400" eaLnBrk="0" fontAlgn="base" hangingPunct="0">
              <a:spcBef>
                <a:spcPct val="0"/>
              </a:spcBef>
              <a:spcAft>
                <a:spcPct val="0"/>
              </a:spcAft>
            </a:pPr>
            <a:r>
              <a:rPr lang="en-GB" sz="1300" dirty="0">
                <a:effectLst/>
                <a:latin typeface="Comic Sans MS" panose="030F0702030302020204" pitchFamily="66" charset="0"/>
                <a:ea typeface="Calibri" panose="020F0502020204030204" pitchFamily="34" charset="0"/>
                <a:cs typeface="Arial" panose="020B0604020202020204" pitchFamily="34" charset="0"/>
              </a:rPr>
              <a:t>In PSHE, year 5 will be learning about mental health and emotional wellbeing. The children will explore  their understanding of emotions and how changes in our lives can have an effect on what we feel.  We will be exploring feelings associated with loss, grief and bereavement. </a:t>
            </a:r>
            <a:endParaRPr lang="en-GB" sz="13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C00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6" name="Text Box 23">
            <a:extLst>
              <a:ext uri="{FF2B5EF4-FFF2-40B4-BE49-F238E27FC236}">
                <a16:creationId xmlns:a16="http://schemas.microsoft.com/office/drawing/2014/main" id="{2816F9F7-84D6-E2A3-F94F-B77E43B7CE70}"/>
              </a:ext>
            </a:extLst>
          </p:cNvPr>
          <p:cNvSpPr txBox="1">
            <a:spLocks noChangeArrowheads="1"/>
          </p:cNvSpPr>
          <p:nvPr/>
        </p:nvSpPr>
        <p:spPr bwMode="auto">
          <a:xfrm>
            <a:off x="3514856" y="3533458"/>
            <a:ext cx="3215346" cy="1545494"/>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000" dirty="0">
                <a:solidFill>
                  <a:srgbClr val="000000"/>
                </a:solidFill>
                <a:latin typeface="Modern Love Caps" panose="04070805081001020A01" pitchFamily="82" charset="0"/>
              </a:rPr>
              <a:t>Art</a:t>
            </a:r>
          </a:p>
          <a:p>
            <a:pPr marL="0" marR="0" lvl="0" indent="0" algn="ctr" defTabSz="914400" rtl="0" eaLnBrk="0" fontAlgn="base" latinLnBrk="0" hangingPunct="0">
              <a:lnSpc>
                <a:spcPct val="100000"/>
              </a:lnSpc>
              <a:spcBef>
                <a:spcPct val="0"/>
              </a:spcBef>
              <a:spcAft>
                <a:spcPct val="0"/>
              </a:spcAft>
              <a:buClrTx/>
              <a:buSzTx/>
              <a:buFontTx/>
              <a:buNone/>
              <a:tabLst/>
            </a:pPr>
            <a:r>
              <a:rPr lang="en-US" sz="1600" b="1" i="0" u="sng" dirty="0">
                <a:solidFill>
                  <a:srgbClr val="000000"/>
                </a:solidFill>
                <a:effectLst/>
                <a:latin typeface="Calibri" panose="020F0502020204030204" pitchFamily="34" charset="0"/>
              </a:rPr>
              <a:t>Architecture</a:t>
            </a:r>
          </a:p>
          <a:p>
            <a:pPr marL="0" marR="0" lvl="0" indent="0" algn="ctr" defTabSz="914400" rtl="0" eaLnBrk="0" fontAlgn="base" latinLnBrk="0" hangingPunct="0">
              <a:lnSpc>
                <a:spcPct val="100000"/>
              </a:lnSpc>
              <a:spcBef>
                <a:spcPct val="0"/>
              </a:spcBef>
              <a:spcAft>
                <a:spcPct val="0"/>
              </a:spcAft>
              <a:buClrTx/>
              <a:buSzTx/>
              <a:buFontTx/>
              <a:buNone/>
              <a:tabLst/>
            </a:pPr>
            <a:r>
              <a:rPr lang="en-US" sz="1600" b="0" i="0" dirty="0">
                <a:solidFill>
                  <a:srgbClr val="222222"/>
                </a:solidFill>
                <a:effectLst/>
                <a:latin typeface="Calibri" panose="020F0502020204030204" pitchFamily="34" charset="0"/>
              </a:rPr>
              <a:t>Investigating the built environment through drawing and printmaking, learning about the work of architect Zaha Hadid </a:t>
            </a:r>
            <a:endParaRPr kumimoji="0" lang="en-GB" altLang="en-US" sz="1100" b="1" i="0" u="none" strike="noStrike" cap="none" normalizeH="0" baseline="0" dirty="0">
              <a:ln>
                <a:noFill/>
              </a:ln>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1" i="0" u="none" strike="noStrike" cap="none" normalizeH="0" baseline="0" dirty="0">
              <a:ln>
                <a:noFill/>
              </a:ln>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7" name="Text Box 23">
            <a:extLst>
              <a:ext uri="{FF2B5EF4-FFF2-40B4-BE49-F238E27FC236}">
                <a16:creationId xmlns:a16="http://schemas.microsoft.com/office/drawing/2014/main" id="{5DC2254A-F57E-C11B-516B-5AA45B2F07CA}"/>
              </a:ext>
            </a:extLst>
          </p:cNvPr>
          <p:cNvSpPr txBox="1">
            <a:spLocks noChangeArrowheads="1"/>
          </p:cNvSpPr>
          <p:nvPr/>
        </p:nvSpPr>
        <p:spPr bwMode="auto">
          <a:xfrm>
            <a:off x="3514856" y="5133682"/>
            <a:ext cx="3215346" cy="2810635"/>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000" dirty="0">
                <a:solidFill>
                  <a:srgbClr val="000000"/>
                </a:solidFill>
                <a:latin typeface="Modern Love Caps" panose="04070805081001020A01" pitchFamily="82" charset="0"/>
              </a:rPr>
              <a:t>History</a:t>
            </a:r>
          </a:p>
          <a:p>
            <a:pPr algn="ctr" defTabSz="914400" eaLnBrk="0" fontAlgn="base" hangingPunct="0">
              <a:spcBef>
                <a:spcPct val="0"/>
              </a:spcBef>
              <a:spcAft>
                <a:spcPct val="0"/>
              </a:spcAft>
            </a:pPr>
            <a:endParaRPr lang="en-GB" altLang="en-US" sz="1200" dirty="0">
              <a:solidFill>
                <a:srgbClr val="C00000"/>
              </a:solidFill>
              <a:latin typeface="Modern Love Caps" panose="04070805081001020A01" pitchFamily="82" charset="0"/>
            </a:endParaRPr>
          </a:p>
          <a:p>
            <a:pPr algn="ctr" defTabSz="914400" eaLnBrk="0" fontAlgn="base" hangingPunct="0">
              <a:spcBef>
                <a:spcPct val="0"/>
              </a:spcBef>
              <a:spcAft>
                <a:spcPct val="0"/>
              </a:spcAft>
            </a:pPr>
            <a:r>
              <a:rPr lang="en-GB" sz="1300" dirty="0">
                <a:effectLst/>
                <a:latin typeface="Comic Sans MS" panose="030F0702030302020204" pitchFamily="66" charset="0"/>
                <a:ea typeface="Calibri" panose="020F0502020204030204" pitchFamily="34" charset="0"/>
                <a:cs typeface="Arial" panose="020B0604020202020204" pitchFamily="34" charset="0"/>
              </a:rPr>
              <a:t>In history the children will be learning about the Early Islamic Civilisation and our topic question is, ‘Why did the Golden Age of Islam shine?’ During this topic the children will learn about Baghdad in 900CE, compare life in Baghdad to life in England at the time and consider the rise and fall of the Islamic civilisation during this period of time.</a:t>
            </a:r>
            <a:endParaRPr lang="en-GB" sz="1300" dirty="0">
              <a:effectLst/>
              <a:latin typeface="Calibri" panose="020F0502020204030204" pitchFamily="34" charset="0"/>
              <a:ea typeface="Calibri" panose="020F0502020204030204" pitchFamily="34" charset="0"/>
              <a:cs typeface="Arial" panose="020B0604020202020204" pitchFamily="34" charset="0"/>
            </a:endParaRPr>
          </a:p>
          <a:p>
            <a:pPr algn="ctr" defTabSz="914400" eaLnBrk="0" fontAlgn="base" hangingPunct="0">
              <a:spcBef>
                <a:spcPct val="0"/>
              </a:spcBef>
              <a:spcAft>
                <a:spcPct val="0"/>
              </a:spcAft>
            </a:pPr>
            <a:endParaRPr kumimoji="0" lang="en-GB" altLang="en-US" sz="1400" b="1" i="1" u="none" strike="noStrike" cap="none" normalizeH="0" baseline="0" dirty="0">
              <a:ln>
                <a:noFill/>
              </a:ln>
              <a:solidFill>
                <a:srgbClr val="0080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9" name="Text Box 23">
            <a:extLst>
              <a:ext uri="{FF2B5EF4-FFF2-40B4-BE49-F238E27FC236}">
                <a16:creationId xmlns:a16="http://schemas.microsoft.com/office/drawing/2014/main" id="{767E1DCC-0143-C968-3D44-86ACC54CD197}"/>
              </a:ext>
            </a:extLst>
          </p:cNvPr>
          <p:cNvSpPr txBox="1">
            <a:spLocks noChangeArrowheads="1"/>
          </p:cNvSpPr>
          <p:nvPr/>
        </p:nvSpPr>
        <p:spPr bwMode="auto">
          <a:xfrm>
            <a:off x="126082" y="5487923"/>
            <a:ext cx="3215346" cy="3822798"/>
          </a:xfrm>
          <a:prstGeom prst="rect">
            <a:avLst/>
          </a:prstGeom>
          <a:solidFill>
            <a:srgbClr val="FFFFFF"/>
          </a:solidFill>
          <a:ln w="28575" algn="ctr">
            <a:solidFill>
              <a:schemeClr val="accent2">
                <a:lumMod val="60000"/>
                <a:lumOff val="40000"/>
              </a:schemeClr>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effectLst/>
                <a:latin typeface="Modern Love Caps" panose="04070805081001020A01" pitchFamily="82" charset="0"/>
              </a:rPr>
              <a:t>Home Learning</a:t>
            </a:r>
            <a:endParaRPr kumimoji="0" lang="en-GB" altLang="en-US" sz="120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sz="1400" dirty="0"/>
              <a:t>Homework is handed out on a Friday and collected in on the following Wednesday. Please ensure that homework is completed and well-presented.</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400" dirty="0"/>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400" dirty="0"/>
              <a:t>It is encouraged that children regularly access Spelling Shed and </a:t>
            </a:r>
            <a:r>
              <a:rPr lang="en-GB" altLang="en-US" sz="1400" dirty="0" err="1"/>
              <a:t>TTRockstars</a:t>
            </a:r>
            <a:r>
              <a:rPr lang="en-GB" altLang="en-US" sz="1400" dirty="0"/>
              <a:t> independently to improve fluency and accuracy. Children should also be reading regularly at home, even if they are a fluent reader. </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400" dirty="0"/>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400" dirty="0"/>
              <a:t>If there are more snow days please ensure you check on Seesaw for any home learning activities.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22" name="Picture 21" descr="Understanding Christianity">
            <a:extLst>
              <a:ext uri="{FF2B5EF4-FFF2-40B4-BE49-F238E27FC236}">
                <a16:creationId xmlns:a16="http://schemas.microsoft.com/office/drawing/2014/main" id="{21365F39-0375-2B45-ECA3-3A260693CEA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402159" y="1045240"/>
            <a:ext cx="415792" cy="415792"/>
          </a:xfrm>
          <a:prstGeom prst="rect">
            <a:avLst/>
          </a:prstGeom>
          <a:noFill/>
          <a:ln>
            <a:noFill/>
          </a:ln>
        </p:spPr>
      </p:pic>
      <p:pic>
        <p:nvPicPr>
          <p:cNvPr id="23" name="Picture 22" descr="Image result for you, Me PSHE.">
            <a:extLst>
              <a:ext uri="{FF2B5EF4-FFF2-40B4-BE49-F238E27FC236}">
                <a16:creationId xmlns:a16="http://schemas.microsoft.com/office/drawing/2014/main" id="{4377EAEA-CCBA-07DB-B5A5-4939F5042BAF}"/>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57526" y="1218919"/>
            <a:ext cx="313262" cy="399618"/>
          </a:xfrm>
          <a:prstGeom prst="rect">
            <a:avLst/>
          </a:prstGeom>
          <a:noFill/>
          <a:ln>
            <a:noFill/>
          </a:ln>
        </p:spPr>
      </p:pic>
      <p:pic>
        <p:nvPicPr>
          <p:cNvPr id="8" name="Picture 7" descr="A picture containing shape&#10;&#10;Description automatically generated">
            <a:extLst>
              <a:ext uri="{FF2B5EF4-FFF2-40B4-BE49-F238E27FC236}">
                <a16:creationId xmlns:a16="http://schemas.microsoft.com/office/drawing/2014/main" id="{63798A79-E5C0-1C5E-83DD-1415369BD21F}"/>
              </a:ext>
            </a:extLst>
          </p:cNvPr>
          <p:cNvPicPr>
            <a:picLocks noChangeAspect="1"/>
          </p:cNvPicPr>
          <p:nvPr/>
        </p:nvPicPr>
        <p:blipFill rotWithShape="1">
          <a:blip r:embed="rId7">
            <a:extLst>
              <a:ext uri="{28A0092B-C50C-407E-A947-70E740481C1C}">
                <a14:useLocalDpi xmlns:a14="http://schemas.microsoft.com/office/drawing/2010/main" val="0"/>
              </a:ext>
            </a:extLst>
          </a:blip>
          <a:srcRect l="1445" t="3593" r="57934" b="62637"/>
          <a:stretch/>
        </p:blipFill>
        <p:spPr>
          <a:xfrm>
            <a:off x="3644698" y="3428153"/>
            <a:ext cx="376790" cy="443127"/>
          </a:xfrm>
          <a:prstGeom prst="rect">
            <a:avLst/>
          </a:prstGeom>
        </p:spPr>
      </p:pic>
      <p:pic>
        <p:nvPicPr>
          <p:cNvPr id="10" name="Picture 9" descr="Icon&#10;&#10;Description automatically generated">
            <a:extLst>
              <a:ext uri="{FF2B5EF4-FFF2-40B4-BE49-F238E27FC236}">
                <a16:creationId xmlns:a16="http://schemas.microsoft.com/office/drawing/2014/main" id="{B457B762-8F50-1522-0781-277261169713}"/>
              </a:ext>
            </a:extLst>
          </p:cNvPr>
          <p:cNvPicPr>
            <a:picLocks noChangeAspect="1"/>
          </p:cNvPicPr>
          <p:nvPr/>
        </p:nvPicPr>
        <p:blipFill rotWithShape="1">
          <a:blip r:embed="rId8">
            <a:extLst>
              <a:ext uri="{28A0092B-C50C-407E-A947-70E740481C1C}">
                <a14:useLocalDpi xmlns:a14="http://schemas.microsoft.com/office/drawing/2010/main" val="0"/>
              </a:ext>
            </a:extLst>
          </a:blip>
          <a:srcRect l="57318" t="9846" r="2117" b="56529"/>
          <a:stretch/>
        </p:blipFill>
        <p:spPr>
          <a:xfrm>
            <a:off x="6257708" y="3465044"/>
            <a:ext cx="407199" cy="477491"/>
          </a:xfrm>
          <a:prstGeom prst="rect">
            <a:avLst/>
          </a:prstGeom>
        </p:spPr>
      </p:pic>
      <p:pic>
        <p:nvPicPr>
          <p:cNvPr id="20" name="Picture 19">
            <a:extLst>
              <a:ext uri="{FF2B5EF4-FFF2-40B4-BE49-F238E27FC236}">
                <a16:creationId xmlns:a16="http://schemas.microsoft.com/office/drawing/2014/main" id="{1D43262D-2469-91B8-C048-0103510DB6D5}"/>
              </a:ext>
            </a:extLst>
          </p:cNvPr>
          <p:cNvPicPr>
            <a:picLocks noChangeAspect="1"/>
          </p:cNvPicPr>
          <p:nvPr/>
        </p:nvPicPr>
        <p:blipFill rotWithShape="1">
          <a:blip r:embed="rId9">
            <a:extLst>
              <a:ext uri="{28A0092B-C50C-407E-A947-70E740481C1C}">
                <a14:useLocalDpi xmlns:a14="http://schemas.microsoft.com/office/drawing/2010/main" val="0"/>
              </a:ext>
            </a:extLst>
          </a:blip>
          <a:srcRect l="60465" t="38401" r="6647" b="41543"/>
          <a:stretch/>
        </p:blipFill>
        <p:spPr>
          <a:xfrm>
            <a:off x="6106080" y="5264408"/>
            <a:ext cx="462949" cy="399380"/>
          </a:xfrm>
          <a:prstGeom prst="rect">
            <a:avLst/>
          </a:prstGeom>
        </p:spPr>
      </p:pic>
      <p:pic>
        <p:nvPicPr>
          <p:cNvPr id="24" name="Picture 23">
            <a:extLst>
              <a:ext uri="{FF2B5EF4-FFF2-40B4-BE49-F238E27FC236}">
                <a16:creationId xmlns:a16="http://schemas.microsoft.com/office/drawing/2014/main" id="{B5FE6C6E-D6A6-18C0-9889-265B5224684B}"/>
              </a:ext>
            </a:extLst>
          </p:cNvPr>
          <p:cNvPicPr>
            <a:picLocks noChangeAspect="1"/>
          </p:cNvPicPr>
          <p:nvPr/>
        </p:nvPicPr>
        <p:blipFill rotWithShape="1">
          <a:blip r:embed="rId9">
            <a:extLst>
              <a:ext uri="{28A0092B-C50C-407E-A947-70E740481C1C}">
                <a14:useLocalDpi xmlns:a14="http://schemas.microsoft.com/office/drawing/2010/main" val="0"/>
              </a:ext>
            </a:extLst>
          </a:blip>
          <a:srcRect l="9745" t="69647" r="66241" b="11841"/>
          <a:stretch/>
        </p:blipFill>
        <p:spPr>
          <a:xfrm>
            <a:off x="3602225" y="5221198"/>
            <a:ext cx="419263" cy="399380"/>
          </a:xfrm>
          <a:prstGeom prst="rect">
            <a:avLst/>
          </a:prstGeom>
        </p:spPr>
      </p:pic>
      <p:pic>
        <p:nvPicPr>
          <p:cNvPr id="2052" name="Picture 4" descr="Families and Students | Wisconsin Department of Public Instruction">
            <a:extLst>
              <a:ext uri="{FF2B5EF4-FFF2-40B4-BE49-F238E27FC236}">
                <a16:creationId xmlns:a16="http://schemas.microsoft.com/office/drawing/2014/main" id="{A155DF1D-3E15-3C9C-4103-E5B84E4B5FC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10800000" flipV="1">
            <a:off x="343461" y="5507501"/>
            <a:ext cx="411709" cy="411709"/>
          </a:xfrm>
          <a:prstGeom prst="rect">
            <a:avLst/>
          </a:prstGeom>
          <a:noFill/>
          <a:extLst>
            <a:ext uri="{909E8E84-426E-40DD-AFC4-6F175D3DCCD1}">
              <a14:hiddenFill xmlns:a14="http://schemas.microsoft.com/office/drawing/2010/main">
                <a:solidFill>
                  <a:srgbClr val="FFFFFF"/>
                </a:solidFill>
              </a14:hiddenFill>
            </a:ext>
          </a:extLst>
        </p:spPr>
      </p:pic>
      <p:sp>
        <p:nvSpPr>
          <p:cNvPr id="34" name="Text Box 23">
            <a:extLst>
              <a:ext uri="{FF2B5EF4-FFF2-40B4-BE49-F238E27FC236}">
                <a16:creationId xmlns:a16="http://schemas.microsoft.com/office/drawing/2014/main" id="{36B87CF4-50AC-9796-74B9-00EAC2ECE0F6}"/>
              </a:ext>
            </a:extLst>
          </p:cNvPr>
          <p:cNvSpPr txBox="1">
            <a:spLocks noChangeArrowheads="1"/>
          </p:cNvSpPr>
          <p:nvPr/>
        </p:nvSpPr>
        <p:spPr bwMode="auto">
          <a:xfrm>
            <a:off x="3516573" y="7969491"/>
            <a:ext cx="3215346" cy="1341230"/>
          </a:xfrm>
          <a:prstGeom prst="rect">
            <a:avLst/>
          </a:prstGeom>
          <a:solidFill>
            <a:srgbClr val="FFFFFF"/>
          </a:solidFill>
          <a:ln w="28575"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latin typeface="Modern Love Caps" panose="04070805081001020A01" pitchFamily="82" charset="0"/>
              </a:rPr>
              <a:t>communication</a:t>
            </a:r>
            <a:endParaRPr lang="en-GB" sz="1100" dirty="0"/>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sz="1200" dirty="0">
                <a:latin typeface="Calibri "/>
              </a:rPr>
              <a:t>Please ensure you check Seesaw regularly</a:t>
            </a: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GB" altLang="en-US" sz="1200" i="0" u="none" strike="noStrike" cap="none" normalizeH="0" baseline="0" dirty="0">
              <a:ln>
                <a:noFill/>
              </a:ln>
              <a:effectLst/>
              <a:latin typeface="Calibri "/>
            </a:endParaRP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200" i="0" u="none" strike="noStrike" cap="none" normalizeH="0" baseline="0" dirty="0">
                <a:ln>
                  <a:noFill/>
                </a:ln>
                <a:effectLst/>
                <a:latin typeface="Calibri "/>
              </a:rPr>
              <a:t>Also, don’t </a:t>
            </a:r>
            <a:r>
              <a:rPr lang="en-GB" altLang="en-US" sz="1200" dirty="0">
                <a:latin typeface="Calibri "/>
              </a:rPr>
              <a:t>forget to visit our </a:t>
            </a:r>
            <a:r>
              <a:rPr lang="en-GB" altLang="en-US" sz="1200" dirty="0">
                <a:latin typeface="Calibri "/>
                <a:hlinkClick r:id="rId11"/>
              </a:rPr>
              <a:t>Facebook</a:t>
            </a:r>
            <a:r>
              <a:rPr lang="en-GB" altLang="en-US" sz="1200" dirty="0">
                <a:latin typeface="Calibri "/>
              </a:rPr>
              <a:t>, </a:t>
            </a:r>
            <a:r>
              <a:rPr lang="en-GB" altLang="en-US" sz="1200" dirty="0">
                <a:latin typeface="Calibri "/>
                <a:hlinkClick r:id="rId12"/>
              </a:rPr>
              <a:t>Twitter</a:t>
            </a:r>
            <a:r>
              <a:rPr lang="en-GB" altLang="en-US" sz="1200" dirty="0">
                <a:latin typeface="Calibri "/>
              </a:rPr>
              <a:t> and </a:t>
            </a:r>
            <a:r>
              <a:rPr lang="en-GB" altLang="en-US" sz="1200" dirty="0">
                <a:latin typeface="Calibri "/>
                <a:hlinkClick r:id="rId13"/>
              </a:rPr>
              <a:t>class webpage </a:t>
            </a:r>
            <a:r>
              <a:rPr lang="en-GB" altLang="en-US" sz="1200" dirty="0">
                <a:latin typeface="Calibri "/>
              </a:rPr>
              <a:t>to see all our learning in Y6 and school. </a:t>
            </a:r>
            <a:endParaRPr kumimoji="0" lang="en-GB" altLang="en-US" sz="1200" i="0" u="none" strike="noStrike" cap="none" normalizeH="0" baseline="0" dirty="0">
              <a:ln>
                <a:noFill/>
              </a:ln>
              <a:effectLst/>
              <a:latin typeface="Calibri "/>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35" name="Text Box 23">
            <a:extLst>
              <a:ext uri="{FF2B5EF4-FFF2-40B4-BE49-F238E27FC236}">
                <a16:creationId xmlns:a16="http://schemas.microsoft.com/office/drawing/2014/main" id="{8C9E93BD-71CC-DBAC-0B42-D9B583E8AE17}"/>
              </a:ext>
            </a:extLst>
          </p:cNvPr>
          <p:cNvSpPr txBox="1">
            <a:spLocks noChangeArrowheads="1"/>
          </p:cNvSpPr>
          <p:nvPr/>
        </p:nvSpPr>
        <p:spPr bwMode="auto">
          <a:xfrm>
            <a:off x="126082" y="3479115"/>
            <a:ext cx="3215346" cy="1886140"/>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000" dirty="0">
                <a:solidFill>
                  <a:srgbClr val="000000"/>
                </a:solidFill>
                <a:latin typeface="Modern Love Caps" panose="04070805081001020A01" pitchFamily="82" charset="0"/>
              </a:rPr>
              <a:t>PE</a:t>
            </a:r>
            <a:endParaRPr lang="en-GB" altLang="en-US" sz="2000" dirty="0">
              <a:solidFill>
                <a:srgbClr val="C00000"/>
              </a:solidFill>
              <a:latin typeface="Modern Love Caps" panose="04070805081001020A01" pitchFamily="82"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400" dirty="0"/>
              <a:t>The topics for our PE sessions this half term include Health Related Exercise and Badminton on Tuesdays (with Miss Horsfall and Mrs </a:t>
            </a:r>
            <a:r>
              <a:rPr lang="en-GB" altLang="en-US" sz="1400" dirty="0" err="1"/>
              <a:t>Akhondi</a:t>
            </a:r>
            <a:r>
              <a:rPr lang="en-GB" altLang="en-US" sz="1400" dirty="0"/>
              <a:t>) and</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400" dirty="0"/>
              <a:t>Friday afternoons (with Miss Carter and Miss Shoesmith).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36" name="Picture 2" descr="Physical Education Icon #353991 - Free Icons Library">
            <a:extLst>
              <a:ext uri="{FF2B5EF4-FFF2-40B4-BE49-F238E27FC236}">
                <a16:creationId xmlns:a16="http://schemas.microsoft.com/office/drawing/2014/main" id="{B3AB9DEE-4861-B634-8D66-AB6E6E9AFFA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660654" y="3459917"/>
            <a:ext cx="668337" cy="29409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Springer Inscience Communications Icon - Communication Icon Png,  Transparent Png , Transparent Png Image - PNGitem">
            <a:extLst>
              <a:ext uri="{FF2B5EF4-FFF2-40B4-BE49-F238E27FC236}">
                <a16:creationId xmlns:a16="http://schemas.microsoft.com/office/drawing/2014/main" id="{264B7E5C-FCE3-7543-FC95-2D18591D340D}"/>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498505" y="7900776"/>
            <a:ext cx="522983" cy="38315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Seesaw">
            <a:extLst>
              <a:ext uri="{FF2B5EF4-FFF2-40B4-BE49-F238E27FC236}">
                <a16:creationId xmlns:a16="http://schemas.microsoft.com/office/drawing/2014/main" id="{4EBD39AB-C092-D8FA-7654-C0E8276BB810}"/>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6086749" y="7905065"/>
            <a:ext cx="477882" cy="316857"/>
          </a:xfrm>
          <a:prstGeom prst="rect">
            <a:avLst/>
          </a:prstGeom>
          <a:noFill/>
          <a:extLst>
            <a:ext uri="{909E8E84-426E-40DD-AFC4-6F175D3DCCD1}">
              <a14:hiddenFill xmlns:a14="http://schemas.microsoft.com/office/drawing/2010/main">
                <a:solidFill>
                  <a:srgbClr val="FFFFFF"/>
                </a:solidFill>
              </a14:hiddenFill>
            </a:ext>
          </a:extLst>
        </p:spPr>
      </p:pic>
      <p:sp>
        <p:nvSpPr>
          <p:cNvPr id="2" name="Oval 1">
            <a:extLst>
              <a:ext uri="{FF2B5EF4-FFF2-40B4-BE49-F238E27FC236}">
                <a16:creationId xmlns:a16="http://schemas.microsoft.com/office/drawing/2014/main" id="{DBAAB5CC-004F-37E8-C01B-2BA75C6ADEC7}"/>
              </a:ext>
            </a:extLst>
          </p:cNvPr>
          <p:cNvSpPr/>
          <p:nvPr/>
        </p:nvSpPr>
        <p:spPr>
          <a:xfrm>
            <a:off x="233640" y="109182"/>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3">
            <a:extLst>
              <a:ext uri="{FF2B5EF4-FFF2-40B4-BE49-F238E27FC236}">
                <a16:creationId xmlns:a16="http://schemas.microsoft.com/office/drawing/2014/main" id="{E5B7F78D-941F-83B4-35DD-EE52AC527CE9}"/>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01159" y="249366"/>
            <a:ext cx="559570" cy="58398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9" name="Oval 8">
            <a:extLst>
              <a:ext uri="{FF2B5EF4-FFF2-40B4-BE49-F238E27FC236}">
                <a16:creationId xmlns:a16="http://schemas.microsoft.com/office/drawing/2014/main" id="{D9E6CCCF-E0B5-639A-00A6-84719E92B395}"/>
              </a:ext>
            </a:extLst>
          </p:cNvPr>
          <p:cNvSpPr/>
          <p:nvPr/>
        </p:nvSpPr>
        <p:spPr>
          <a:xfrm>
            <a:off x="5750062" y="106205"/>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61" descr="Autumn tree - Free nature icons">
            <a:extLst>
              <a:ext uri="{FF2B5EF4-FFF2-40B4-BE49-F238E27FC236}">
                <a16:creationId xmlns:a16="http://schemas.microsoft.com/office/drawing/2014/main" id="{B727AD75-2BF3-3EF9-0701-1D6B23444F18}"/>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5860937" y="186297"/>
            <a:ext cx="652545" cy="652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61486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TotalTime>
  <Words>642</Words>
  <Application>Microsoft Office PowerPoint</Application>
  <PresentationFormat>A4 Paper (210x297 mm)</PresentationFormat>
  <Paragraphs>93</Paragraphs>
  <Slides>2</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vt:i4>
      </vt:variant>
    </vt:vector>
  </HeadingPairs>
  <TitlesOfParts>
    <vt:vector size="14" baseType="lpstr">
      <vt:lpstr>Arial</vt:lpstr>
      <vt:lpstr>Calibri</vt:lpstr>
      <vt:lpstr>Calibri </vt:lpstr>
      <vt:lpstr>Calibri Light</vt:lpstr>
      <vt:lpstr>Comic Sans MS</vt:lpstr>
      <vt:lpstr>Modern Love</vt:lpstr>
      <vt:lpstr>Modern Love Caps</vt:lpstr>
      <vt:lpstr>Symbol</vt:lpstr>
      <vt:lpstr>Times New Roman</vt:lpstr>
      <vt:lpstr>Twinkl</vt:lpstr>
      <vt:lpstr>WordVisi_MSFontService</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Lehana Newlands</dc:creator>
  <cp:lastModifiedBy>Liz Shoesmith</cp:lastModifiedBy>
  <cp:revision>12</cp:revision>
  <cp:lastPrinted>2023-11-10T12:53:30Z</cp:lastPrinted>
  <dcterms:created xsi:type="dcterms:W3CDTF">2022-08-07T11:30:02Z</dcterms:created>
  <dcterms:modified xsi:type="dcterms:W3CDTF">2025-01-08T14:03:59Z</dcterms:modified>
</cp:coreProperties>
</file>