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853" autoAdjust="0"/>
    <p:restoredTop sz="94660"/>
  </p:normalViewPr>
  <p:slideViewPr>
    <p:cSldViewPr snapToGrid="0">
      <p:cViewPr>
        <p:scale>
          <a:sx n="60" d="100"/>
          <a:sy n="60" d="100"/>
        </p:scale>
        <p:origin x="32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05751B3C-2C81-45AC-B7E7-E5D7E9F351C0}"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751B3C-2C81-45AC-B7E7-E5D7E9F351C0}" type="datetimeFigureOut">
              <a:rPr lang="en-GB" smtClean="0"/>
              <a:t>12/01/2024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5751B3C-2C81-45AC-B7E7-E5D7E9F351C0}" type="datetimeFigureOut">
              <a:rPr lang="en-GB" smtClean="0"/>
              <a:t>12/01/2024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5751B3C-2C81-45AC-B7E7-E5D7E9F351C0}" type="datetimeFigureOut">
              <a:rPr lang="en-GB" smtClean="0"/>
              <a:t>12/01/2024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12/01/2024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12/01/2024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12/01/2024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12/01/2024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7.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hyperlink" Target="https://www.bsp.leeds.sch.uk/year-1-9/" TargetMode="External"/><Relationship Id="rId18" Type="http://schemas.openxmlformats.org/officeDocument/2006/relationships/image" Target="../media/image15.png"/><Relationship Id="rId3" Type="http://schemas.openxmlformats.org/officeDocument/2006/relationships/image" Target="../media/image2.png"/><Relationship Id="rId7" Type="http://schemas.openxmlformats.org/officeDocument/2006/relationships/image" Target="../media/image19.jpeg"/><Relationship Id="rId12" Type="http://schemas.openxmlformats.org/officeDocument/2006/relationships/hyperlink" Target="https://twitter.com/bspleeds" TargetMode="External"/><Relationship Id="rId17" Type="http://schemas.openxmlformats.org/officeDocument/2006/relationships/image" Target="../media/image14.png"/><Relationship Id="rId2" Type="http://schemas.openxmlformats.org/officeDocument/2006/relationships/image" Target="../media/image1.png"/><Relationship Id="rId16"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hyperlink" Target="https://www.facebook.com/Bramley-St-Peters-C-of-E-Primary-School-102332001471602" TargetMode="External"/><Relationship Id="rId5" Type="http://schemas.openxmlformats.org/officeDocument/2006/relationships/image" Target="../media/image9.png"/><Relationship Id="rId15" Type="http://schemas.openxmlformats.org/officeDocument/2006/relationships/image" Target="../media/image23.png"/><Relationship Id="rId10" Type="http://schemas.openxmlformats.org/officeDocument/2006/relationships/image" Target="../media/image21.png"/><Relationship Id="rId4" Type="http://schemas.openxmlformats.org/officeDocument/2006/relationships/image" Target="../media/image3.png"/><Relationship Id="rId9" Type="http://schemas.openxmlformats.org/officeDocument/2006/relationships/image" Target="../media/image20.png"/><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a:t>
            </a:r>
            <a:r>
              <a:rPr lang="en-GB" altLang="en-US" sz="2500" dirty="0">
                <a:solidFill>
                  <a:srgbClr val="000000"/>
                </a:solidFill>
                <a:latin typeface="Modern Love Caps" panose="04070805081001020A01" pitchFamily="82" charset="0"/>
              </a:rPr>
              <a:t>Spring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Nurture</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Discover</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Respect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6" name="Text Box 23">
            <a:extLst>
              <a:ext uri="{FF2B5EF4-FFF2-40B4-BE49-F238E27FC236}">
                <a16:creationId xmlns:a16="http://schemas.microsoft.com/office/drawing/2014/main" id="{71AA5C8C-2BC0-160A-6907-945207F1E7E3}"/>
              </a:ext>
            </a:extLst>
          </p:cNvPr>
          <p:cNvSpPr txBox="1">
            <a:spLocks noChangeArrowheads="1"/>
          </p:cNvSpPr>
          <p:nvPr/>
        </p:nvSpPr>
        <p:spPr bwMode="auto">
          <a:xfrm>
            <a:off x="124390" y="1054968"/>
            <a:ext cx="6609219" cy="132337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Happy New Year!</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t>We hope you have all had a lovely Christmas and New Year. Thank you for your continued support over the Autumn term. Unfortunately, we are noticing a rise in incidents related to phones, particularly WhatsApp groups. Please ensure you are checking your child’s internet restrictions and monitoring what your child is doing on their phone regularly. Later in the half term, we will have Safer Internet Day, ran by Mr Cave, where the children will be reminded about the risks of being active online.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3494634" y="3671185"/>
            <a:ext cx="3215346" cy="224497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Twinkl" pitchFamily="2"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98031" y="2526943"/>
            <a:ext cx="3215346" cy="1055808"/>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C00000"/>
                </a:solidFill>
                <a:effectLst/>
                <a:latin typeface="Modern Love Caps" panose="04070805081001020A01" pitchFamily="82" charset="0"/>
              </a:rPr>
              <a:t>peace</a:t>
            </a:r>
            <a:endParaRPr kumimoji="0" lang="en-GB" altLang="en-US" sz="2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omic Sans MS" panose="030F0702030302020204" pitchFamily="66" charset="0"/>
              </a:rPr>
              <a:t>Friday 2</a:t>
            </a:r>
            <a:r>
              <a:rPr kumimoji="0" lang="en-GB" altLang="en-US" sz="1200" b="1" i="0" u="none" strike="noStrike" cap="none" normalizeH="0" baseline="30000" dirty="0">
                <a:ln>
                  <a:noFill/>
                </a:ln>
                <a:effectLst/>
                <a:latin typeface="Comic Sans MS" panose="030F0702030302020204" pitchFamily="66" charset="0"/>
              </a:rPr>
              <a:t>nd</a:t>
            </a:r>
            <a:r>
              <a:rPr kumimoji="0" lang="en-GB" altLang="en-US" sz="1200" b="1" i="0" u="none" strike="noStrike" cap="none" normalizeH="0" baseline="0" dirty="0">
                <a:ln>
                  <a:noFill/>
                </a:ln>
                <a:effectLst/>
                <a:latin typeface="Comic Sans MS" panose="030F0702030302020204" pitchFamily="66" charset="0"/>
              </a:rPr>
              <a:t> February – Science Day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omic Sans MS" panose="030F0702030302020204" pitchFamily="66" charset="0"/>
              </a:rPr>
              <a:t>Tuesday 6</a:t>
            </a:r>
            <a:r>
              <a:rPr kumimoji="0" lang="en-GB" altLang="en-US" sz="1200" b="1" i="0" u="none" strike="noStrike" cap="none" normalizeH="0" baseline="30000" dirty="0">
                <a:ln>
                  <a:noFill/>
                </a:ln>
                <a:effectLst/>
                <a:latin typeface="Comic Sans MS" panose="030F0702030302020204" pitchFamily="66" charset="0"/>
              </a:rPr>
              <a:t>th</a:t>
            </a:r>
            <a:r>
              <a:rPr kumimoji="0" lang="en-GB" altLang="en-US" sz="1200" b="1" i="0" u="none" strike="noStrike" cap="none" normalizeH="0" baseline="0" dirty="0">
                <a:ln>
                  <a:noFill/>
                </a:ln>
                <a:effectLst/>
                <a:latin typeface="Comic Sans MS" panose="030F0702030302020204" pitchFamily="66" charset="0"/>
              </a:rPr>
              <a:t> February – Safer Internet Day</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omic Sans MS" panose="030F0702030302020204" pitchFamily="66" charset="0"/>
              </a:rPr>
              <a:t>Friday 9</a:t>
            </a:r>
            <a:r>
              <a:rPr kumimoji="0" lang="en-GB" altLang="en-US" sz="1200" b="1" i="0" u="none" strike="noStrike" cap="none" normalizeH="0" baseline="30000" dirty="0">
                <a:ln>
                  <a:noFill/>
                </a:ln>
                <a:effectLst/>
                <a:latin typeface="Comic Sans MS" panose="030F0702030302020204" pitchFamily="66" charset="0"/>
              </a:rPr>
              <a:t>th</a:t>
            </a:r>
            <a:r>
              <a:rPr kumimoji="0" lang="en-GB" altLang="en-US" sz="1200" b="1" i="0" u="none" strike="noStrike" cap="none" normalizeH="0" baseline="0" dirty="0">
                <a:ln>
                  <a:noFill/>
                </a:ln>
                <a:effectLst/>
                <a:latin typeface="Comic Sans MS" panose="030F0702030302020204" pitchFamily="66" charset="0"/>
              </a:rPr>
              <a:t> February – Local Charity Day</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omic Sans MS" panose="030F0702030302020204" pitchFamily="66" charset="0"/>
              </a:rPr>
              <a:t>Friday 9</a:t>
            </a:r>
            <a:r>
              <a:rPr kumimoji="0" lang="en-GB" altLang="en-US" sz="1200" b="1" i="0" u="none" strike="noStrike" cap="none" normalizeH="0" baseline="30000" dirty="0">
                <a:ln>
                  <a:noFill/>
                </a:ln>
                <a:effectLst/>
                <a:latin typeface="Comic Sans MS" panose="030F0702030302020204" pitchFamily="66" charset="0"/>
              </a:rPr>
              <a:t>th</a:t>
            </a:r>
            <a:r>
              <a:rPr kumimoji="0" lang="en-GB" altLang="en-US" sz="1200" b="1" i="0" u="none" strike="noStrike" cap="none" normalizeH="0" baseline="0" dirty="0">
                <a:ln>
                  <a:noFill/>
                </a:ln>
                <a:effectLst/>
                <a:latin typeface="Comic Sans MS" panose="030F0702030302020204" pitchFamily="66" charset="0"/>
              </a:rPr>
              <a:t> February – Break up for Half Term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6246777" y="3630841"/>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119531" y="6318330"/>
            <a:ext cx="3215346" cy="2951031"/>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endParaRPr kumimoji="0" lang="en-GB" altLang="en-US" sz="3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mj-lt"/>
              </a:rPr>
              <a:t>This half term we will be:</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latin typeface="+mj-lt"/>
            </a:endParaRPr>
          </a:p>
          <a:p>
            <a:pPr marL="285750" indent="-285750" algn="just">
              <a:lnSpc>
                <a:spcPct val="115000"/>
              </a:lnSpc>
              <a:spcAft>
                <a:spcPts val="1000"/>
              </a:spcAft>
              <a:buFont typeface="Arial" panose="020B0604020202020204" pitchFamily="34" charset="0"/>
              <a:buChar char="•"/>
            </a:pPr>
            <a:r>
              <a:rPr lang="en-GB" sz="1200" dirty="0">
                <a:solidFill>
                  <a:srgbClr val="000000"/>
                </a:solidFill>
                <a:effectLst/>
                <a:latin typeface="+mj-lt"/>
                <a:ea typeface="Calibri" panose="020F0502020204030204" pitchFamily="34" charset="0"/>
                <a:cs typeface="Times New Roman" panose="02020603050405020304" pitchFamily="18" charset="0"/>
              </a:rPr>
              <a:t>Converting units in weight, length and capacity. </a:t>
            </a:r>
            <a:endParaRPr lang="en-GB" sz="1200" dirty="0">
              <a:effectLst/>
              <a:latin typeface="+mj-lt"/>
              <a:ea typeface="Calibri" panose="020F0502020204030204" pitchFamily="34" charset="0"/>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pPr>
            <a:r>
              <a:rPr lang="en-GB" sz="1200" dirty="0">
                <a:solidFill>
                  <a:srgbClr val="000000"/>
                </a:solidFill>
                <a:effectLst/>
                <a:latin typeface="+mj-lt"/>
                <a:ea typeface="Calibri" panose="020F0502020204030204" pitchFamily="34" charset="0"/>
                <a:cs typeface="Times New Roman" panose="02020603050405020304" pitchFamily="18" charset="0"/>
              </a:rPr>
              <a:t>Working with decimals and percentages building up to converting between them and fractions. </a:t>
            </a:r>
            <a:endParaRPr lang="en-GB" sz="1200" dirty="0">
              <a:effectLst/>
              <a:latin typeface="+mj-lt"/>
              <a:ea typeface="Calibri" panose="020F0502020204030204" pitchFamily="34" charset="0"/>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pPr>
            <a:r>
              <a:rPr lang="en-GB" sz="1200" dirty="0">
                <a:solidFill>
                  <a:srgbClr val="000000"/>
                </a:solidFill>
                <a:effectLst/>
                <a:latin typeface="+mj-lt"/>
                <a:ea typeface="Calibri" panose="020F0502020204030204" pitchFamily="34" charset="0"/>
                <a:cs typeface="Times New Roman" panose="02020603050405020304" pitchFamily="18" charset="0"/>
              </a:rPr>
              <a:t>Continue to consolidate arithmetic concepts and methods. </a:t>
            </a:r>
            <a:endParaRPr kumimoji="0" lang="en-US" altLang="en-US" sz="1200" b="1" i="0" u="none" strike="noStrike" cap="none" normalizeH="0" baseline="0" dirty="0">
              <a:ln>
                <a:noFill/>
              </a:ln>
              <a:solidFill>
                <a:schemeClr val="tx1"/>
              </a:solidFill>
              <a:effectLst/>
              <a:latin typeface="+mj-lt"/>
            </a:endParaRP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518263" y="6191326"/>
            <a:ext cx="3215346" cy="307803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English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r>
              <a:rPr lang="en-GB" sz="1200" dirty="0">
                <a:effectLst/>
                <a:latin typeface="Calibri" panose="020F0502020204030204" pitchFamily="34" charset="0"/>
                <a:ea typeface="Calibri" panose="020F0502020204030204" pitchFamily="34" charset="0"/>
                <a:cs typeface="Arial" panose="020B0604020202020204" pitchFamily="34" charset="0"/>
              </a:rPr>
              <a:t>We will be starting our new class novel, ‘Once’ by Morris </a:t>
            </a:r>
            <a:r>
              <a:rPr lang="en-GB" sz="1200" dirty="0" err="1">
                <a:effectLst/>
                <a:latin typeface="Calibri" panose="020F0502020204030204" pitchFamily="34" charset="0"/>
                <a:ea typeface="Calibri" panose="020F0502020204030204" pitchFamily="34" charset="0"/>
                <a:cs typeface="Arial" panose="020B0604020202020204" pitchFamily="34" charset="0"/>
              </a:rPr>
              <a:t>Gleitzman</a:t>
            </a:r>
            <a:r>
              <a:rPr lang="en-GB" sz="1200" dirty="0">
                <a:effectLst/>
                <a:latin typeface="Calibri" panose="020F0502020204030204" pitchFamily="34" charset="0"/>
                <a:ea typeface="Calibri" panose="020F0502020204030204" pitchFamily="34" charset="0"/>
                <a:cs typeface="Arial" panose="020B0604020202020204" pitchFamily="34" charset="0"/>
              </a:rPr>
              <a:t>.  </a:t>
            </a:r>
          </a:p>
          <a:p>
            <a:endParaRPr lang="en-GB" sz="1200" dirty="0">
              <a:effectLst/>
              <a:latin typeface="Calibri" panose="020F0502020204030204" pitchFamily="34" charset="0"/>
              <a:ea typeface="Calibri" panose="020F0502020204030204" pitchFamily="34" charset="0"/>
              <a:cs typeface="Arial" panose="020B0604020202020204" pitchFamily="34" charset="0"/>
            </a:endParaRPr>
          </a:p>
          <a:p>
            <a:r>
              <a:rPr lang="en-GB" sz="1200" dirty="0">
                <a:effectLst/>
                <a:latin typeface="Calibri" panose="020F0502020204030204" pitchFamily="34" charset="0"/>
                <a:ea typeface="Calibri" panose="020F0502020204030204" pitchFamily="34" charset="0"/>
                <a:cs typeface="Arial" panose="020B0604020202020204" pitchFamily="34" charset="0"/>
              </a:rPr>
              <a:t>As part of our WW2 topic, we will produce writing such as explanation texts, diaries, stories and newspaper articles.</a:t>
            </a:r>
          </a:p>
          <a:p>
            <a:endParaRPr lang="en-GB" sz="1200" dirty="0">
              <a:effectLst/>
              <a:latin typeface="Calibri" panose="020F0502020204030204" pitchFamily="34" charset="0"/>
              <a:ea typeface="Calibri" panose="020F0502020204030204" pitchFamily="34" charset="0"/>
              <a:cs typeface="Arial" panose="020B0604020202020204" pitchFamily="34" charset="0"/>
            </a:endParaRPr>
          </a:p>
          <a:p>
            <a:r>
              <a:rPr lang="en-GB" sz="1200" dirty="0">
                <a:effectLst/>
                <a:latin typeface="Calibri" panose="020F0502020204030204" pitchFamily="34" charset="0"/>
                <a:ea typeface="Calibri" panose="020F0502020204030204" pitchFamily="34" charset="0"/>
                <a:cs typeface="Arial" panose="020B0604020202020204" pitchFamily="34" charset="0"/>
              </a:rPr>
              <a:t>We will be focusing on emotive language derived from our topic.  </a:t>
            </a:r>
          </a:p>
          <a:p>
            <a:endParaRPr lang="en-GB" sz="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1200" i="1" dirty="0">
                <a:effectLst/>
                <a:latin typeface="Calibri" panose="020F0502020204030204" pitchFamily="34" charset="0"/>
                <a:ea typeface="Calibri" panose="020F0502020204030204" pitchFamily="34" charset="0"/>
                <a:cs typeface="Arial" panose="020B0604020202020204" pitchFamily="34" charset="0"/>
              </a:rPr>
              <a:t> This topic is of a sensitive nature and although we will handle appropriately, please be aware your children may have questions. </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144831" y="6268611"/>
            <a:ext cx="451026" cy="469902"/>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632373" y="6361992"/>
            <a:ext cx="303592" cy="311735"/>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119531" y="2531762"/>
            <a:ext cx="3215346" cy="177991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C00000"/>
                </a:solidFill>
                <a:effectLst/>
              </a:rPr>
              <a:t>World War 2</a:t>
            </a:r>
            <a:endParaRPr lang="en-GB" altLang="en-US" sz="2400" dirty="0">
              <a:solidFill>
                <a:srgbClr val="C00000"/>
              </a:solidFill>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rPr>
              <a:t>Why was World War 2 so catastrophi</a:t>
            </a:r>
            <a:r>
              <a:rPr lang="en-GB" altLang="en-US" sz="1400" dirty="0">
                <a:solidFill>
                  <a:srgbClr val="000000"/>
                </a:solidFill>
              </a:rPr>
              <a:t>c for Nazi-controlled </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dirty="0">
                <a:solidFill>
                  <a:srgbClr val="000000"/>
                </a:solidFill>
              </a:rPr>
              <a:t>countries?</a:t>
            </a: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44158" y="2495338"/>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47220" y="4417607"/>
            <a:ext cx="3215346" cy="1752641"/>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Notices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dirty="0">
                <a:solidFill>
                  <a:srgbClr val="000000"/>
                </a:solidFill>
                <a:latin typeface="+mj-lt"/>
              </a:rPr>
              <a:t>We have seen an increasing number of children wearing non-uniform / jewellery at school this academic year. Please ensure your child comes to school in the correct uniform. The full uniform policy is on the school website. </a:t>
            </a:r>
            <a:endParaRPr lang="en-GB" altLang="en-US" sz="1200" dirty="0">
              <a:solidFill>
                <a:srgbClr val="000000"/>
              </a:solidFill>
              <a:latin typeface="+mj-lt"/>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8000"/>
              </a:solidFill>
              <a:effectLst/>
              <a:latin typeface="Twinkl" pitchFamily="2" charset="0"/>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895211" y="4344620"/>
            <a:ext cx="481180" cy="454470"/>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2932647" y="6234865"/>
            <a:ext cx="437954" cy="474194"/>
          </a:xfrm>
          <a:prstGeom prst="rect">
            <a:avLst/>
          </a:prstGeom>
        </p:spPr>
      </p:pic>
      <p:pic>
        <p:nvPicPr>
          <p:cNvPr id="2" name="Picture 2" descr="EDX Education 53835 2cm Linking Cubes, 10 Bright Colours, Pack of 100">
            <a:extLst>
              <a:ext uri="{FF2B5EF4-FFF2-40B4-BE49-F238E27FC236}">
                <a16:creationId xmlns:a16="http://schemas.microsoft.com/office/drawing/2014/main" id="{D95BB5B9-4C6E-5C99-2BA2-21EDC12DB6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76301" y="8805086"/>
            <a:ext cx="397533" cy="3975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hat are ten frames? (And how they help your child make sense of numbers) -  Math, Kids and Chaos">
            <a:extLst>
              <a:ext uri="{FF2B5EF4-FFF2-40B4-BE49-F238E27FC236}">
                <a16:creationId xmlns:a16="http://schemas.microsoft.com/office/drawing/2014/main" id="{CE2FC45A-D626-4F8E-7C31-2FF734F8E8E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360" t="18696" r="18495" b="16556"/>
          <a:stretch/>
        </p:blipFill>
        <p:spPr bwMode="auto">
          <a:xfrm>
            <a:off x="1791919" y="8900705"/>
            <a:ext cx="530381" cy="2519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5500" y="8915511"/>
            <a:ext cx="1524726" cy="222356"/>
          </a:xfrm>
          <a:prstGeom prst="rect">
            <a:avLst/>
          </a:prstGeom>
        </p:spPr>
      </p:pic>
      <p:pic>
        <p:nvPicPr>
          <p:cNvPr id="35" name="Picture 34">
            <a:extLst>
              <a:ext uri="{FF2B5EF4-FFF2-40B4-BE49-F238E27FC236}">
                <a16:creationId xmlns:a16="http://schemas.microsoft.com/office/drawing/2014/main" id="{C1EDE670-78CD-D186-2518-93374C3E8D6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16200000">
            <a:off x="2360483" y="8850964"/>
            <a:ext cx="493650" cy="274692"/>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2C6ECC29-7DE6-3B3C-EBF6-58D99F013046}"/>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839584" y="2890008"/>
            <a:ext cx="592484" cy="59248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Once) By Morris Gleitzman (Author) Paperback On (Feb , 2006)">
            <a:extLst>
              <a:ext uri="{FF2B5EF4-FFF2-40B4-BE49-F238E27FC236}">
                <a16:creationId xmlns:a16="http://schemas.microsoft.com/office/drawing/2014/main" id="{7B6DEAF9-FC43-444C-9AE1-068574FD28E4}"/>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637440">
            <a:off x="2505857" y="3588744"/>
            <a:ext cx="629072" cy="629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0945" y="16176"/>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a:t>
            </a:r>
            <a:r>
              <a:rPr lang="en-GB" altLang="en-US" sz="2500" dirty="0">
                <a:solidFill>
                  <a:srgbClr val="000000"/>
                </a:solidFill>
                <a:latin typeface="Modern Love Caps" panose="04070805081001020A01" pitchFamily="82" charset="0"/>
              </a:rPr>
              <a:t>spring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663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Nurture</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Discover</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Respect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 Box 23">
            <a:extLst>
              <a:ext uri="{FF2B5EF4-FFF2-40B4-BE49-F238E27FC236}">
                <a16:creationId xmlns:a16="http://schemas.microsoft.com/office/drawing/2014/main" id="{FA2E9399-05CD-C6C9-9F85-E5C869223A87}"/>
              </a:ext>
            </a:extLst>
          </p:cNvPr>
          <p:cNvSpPr txBox="1">
            <a:spLocks noChangeArrowheads="1"/>
          </p:cNvSpPr>
          <p:nvPr/>
        </p:nvSpPr>
        <p:spPr bwMode="auto">
          <a:xfrm>
            <a:off x="127798" y="1139032"/>
            <a:ext cx="3215346" cy="17698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Science</a:t>
            </a:r>
          </a:p>
          <a:p>
            <a:pPr algn="ctr" defTabSz="914400" eaLnBrk="0" fontAlgn="base" hangingPunct="0">
              <a:spcBef>
                <a:spcPct val="0"/>
              </a:spcBef>
              <a:spcAft>
                <a:spcPct val="0"/>
              </a:spcAft>
            </a:pPr>
            <a:r>
              <a:rPr lang="en-GB" sz="1170" dirty="0">
                <a:effectLst/>
                <a:latin typeface="Calibri" panose="020F0502020204030204" pitchFamily="34" charset="0"/>
                <a:ea typeface="Calibri" panose="020F0502020204030204" pitchFamily="34" charset="0"/>
                <a:cs typeface="Times New Roman" panose="02020603050405020304" pitchFamily="18" charset="0"/>
              </a:rPr>
              <a:t>In Science we will be learning all about the circulatory system; we will particularly be focusing on the heart as a muscle and exploring how blood is transported around the human body. This is within the topic ‘Animals including Humans’ and gives the children opportunities to extend their prior knowledge of systems in the human body.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000" i="0" u="none" strike="noStrike" cap="none" normalizeH="0" baseline="0" dirty="0">
              <a:ln>
                <a:noFill/>
              </a:ln>
              <a:solidFill>
                <a:srgbClr val="000000"/>
              </a:solidFill>
              <a:effectLst/>
              <a:latin typeface="Modern Love Caps" panose="04070805081001020A01" pitchFamily="82" charset="0"/>
            </a:endParaRPr>
          </a:p>
        </p:txBody>
      </p:sp>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29010" y="1139032"/>
            <a:ext cx="3215346" cy="17698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RE</a:t>
            </a:r>
          </a:p>
          <a:p>
            <a:pPr marL="0" marR="0" lvl="0" indent="0" algn="ctr" defTabSz="914400" rtl="0" eaLnBrk="0" fontAlgn="base" latinLnBrk="0" hangingPunct="0">
              <a:lnSpc>
                <a:spcPct val="100000"/>
              </a:lnSpc>
              <a:spcBef>
                <a:spcPct val="0"/>
              </a:spcBef>
              <a:spcAft>
                <a:spcPct val="0"/>
              </a:spcAft>
              <a:buClrTx/>
              <a:buSzTx/>
              <a:buFontTx/>
              <a:buNone/>
              <a:tabLst/>
            </a:pPr>
            <a:r>
              <a:rPr lang="en-GB" sz="1200" b="1" dirty="0">
                <a:effectLst/>
                <a:latin typeface="Calibri" panose="020F0502020204030204" pitchFamily="34" charset="0"/>
                <a:ea typeface="Calibri" panose="020F0502020204030204" pitchFamily="34" charset="0"/>
              </a:rPr>
              <a:t>What will make our city a more respectful place? </a:t>
            </a:r>
            <a:endParaRPr lang="en-GB" sz="1200" b="1" dirty="0">
              <a:solidFill>
                <a:srgbClr val="000000"/>
              </a:solidFill>
              <a:effectLst/>
              <a:latin typeface="+mj-lt"/>
              <a:ea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dirty="0">
                <a:solidFill>
                  <a:srgbClr val="000000"/>
                </a:solidFill>
                <a:latin typeface="+mj-lt"/>
                <a:ea typeface="Calibri" panose="020F0502020204030204" pitchFamily="34" charset="0"/>
              </a:rPr>
              <a:t>We will be exploring and analysing local data about religion and how it has </a:t>
            </a:r>
            <a:r>
              <a:rPr lang="en-GB" altLang="en-US" sz="1200">
                <a:solidFill>
                  <a:srgbClr val="000000"/>
                </a:solidFill>
                <a:latin typeface="+mj-lt"/>
                <a:ea typeface="Calibri" panose="020F0502020204030204" pitchFamily="34" charset="0"/>
              </a:rPr>
              <a:t>changed over </a:t>
            </a:r>
            <a:r>
              <a:rPr lang="en-GB" altLang="en-US" sz="1200" dirty="0">
                <a:solidFill>
                  <a:srgbClr val="000000"/>
                </a:solidFill>
                <a:latin typeface="+mj-lt"/>
                <a:ea typeface="Calibri" panose="020F0502020204030204" pitchFamily="34" charset="0"/>
              </a:rPr>
              <a:t>time. We will look at the impact religion has on communities and what may happen if religion was removed. </a:t>
            </a:r>
            <a:endParaRPr lang="en-GB" altLang="en-US" sz="1200" dirty="0">
              <a:solidFill>
                <a:srgbClr val="000000"/>
              </a:solidFill>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0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27798" y="3018550"/>
            <a:ext cx="3213630" cy="1121358"/>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PSHE</a:t>
            </a:r>
          </a:p>
          <a:p>
            <a:pPr algn="ctr" defTabSz="914400" eaLnBrk="0" fontAlgn="base" hangingPunct="0">
              <a:spcBef>
                <a:spcPct val="0"/>
              </a:spcBef>
              <a:spcAft>
                <a:spcPct val="0"/>
              </a:spcAft>
            </a:pPr>
            <a:r>
              <a:rPr lang="en-GB" altLang="en-US" sz="1600" b="1" dirty="0">
                <a:solidFill>
                  <a:srgbClr val="000000"/>
                </a:solidFill>
                <a:latin typeface="+mj-lt"/>
              </a:rPr>
              <a:t>Relationships, sex and education</a:t>
            </a:r>
          </a:p>
          <a:p>
            <a:pPr algn="ctr" defTabSz="914400" eaLnBrk="0" fontAlgn="base" hangingPunct="0">
              <a:spcBef>
                <a:spcPct val="0"/>
              </a:spcBef>
              <a:spcAft>
                <a:spcPct val="0"/>
              </a:spcAft>
            </a:pPr>
            <a:endParaRPr lang="en-GB" altLang="en-US" sz="100" dirty="0">
              <a:solidFill>
                <a:srgbClr val="000000"/>
              </a:solidFill>
              <a:latin typeface="+mj-lt"/>
            </a:endParaRPr>
          </a:p>
          <a:p>
            <a:pPr algn="ctr" defTabSz="914400" eaLnBrk="0" fontAlgn="base" hangingPunct="0">
              <a:spcBef>
                <a:spcPct val="0"/>
              </a:spcBef>
              <a:spcAft>
                <a:spcPct val="0"/>
              </a:spcAft>
            </a:pPr>
            <a:r>
              <a:rPr lang="en-GB" altLang="en-US" sz="1600" dirty="0">
                <a:solidFill>
                  <a:srgbClr val="000000"/>
                </a:solidFill>
                <a:latin typeface="+mj-lt"/>
              </a:rPr>
              <a:t>Please read carefully the separate letter on this topic</a:t>
            </a:r>
          </a:p>
          <a:p>
            <a:pPr algn="ctr" defTabSz="914400" eaLnBrk="0" fontAlgn="base" hangingPunct="0">
              <a:spcBef>
                <a:spcPct val="0"/>
              </a:spcBef>
              <a:spcAft>
                <a:spcPct val="0"/>
              </a:spcAft>
            </a:pPr>
            <a:endParaRPr lang="en-GB" altLang="en-US" sz="1600" b="1" dirty="0">
              <a:solidFill>
                <a:srgbClr val="000000"/>
              </a:solidFill>
              <a:latin typeface="+mj-l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3000" b="1"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14856" y="3014066"/>
            <a:ext cx="3215346" cy="206488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Art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8000"/>
                </a:solidFill>
                <a:effectLst/>
                <a:latin typeface="Comic Sans MS" panose="030F0702030302020204" pitchFamily="66" charset="0"/>
              </a:rPr>
              <a:t>Drawing: Make my voice heard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200" b="0" i="0" dirty="0">
                <a:effectLst/>
                <a:latin typeface="+mj-lt"/>
              </a:rPr>
              <a:t>This unit focuses on developing pupils' skills in using different art styles, understanding and applying chiaroscuro and creating symbolic and expressive drawings. It encourages children to form their own opinions about art, understand the impact of techniques, and convey messages through their artwork.</a:t>
            </a:r>
            <a:endParaRPr kumimoji="0" lang="en-GB" altLang="en-US" sz="1200" b="1" i="0" u="none" strike="noStrike" cap="none" normalizeH="0" baseline="0" dirty="0">
              <a:ln>
                <a:noFill/>
              </a:ln>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3514856" y="5133682"/>
            <a:ext cx="3215346" cy="281063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Geography</a:t>
            </a:r>
            <a:endParaRPr lang="en-GB" altLang="en-US" sz="2000" dirty="0">
              <a:solidFill>
                <a:srgbClr val="C00000"/>
              </a:solidFill>
              <a:latin typeface="Modern Love Caps" panose="04070805081001020A01" pitchFamily="82" charset="0"/>
            </a:endParaRPr>
          </a:p>
          <a:p>
            <a:pPr algn="ctr" defTabSz="914400" eaLnBrk="0" fontAlgn="base" hangingPunct="0">
              <a:spcBef>
                <a:spcPct val="0"/>
              </a:spcBef>
              <a:spcAft>
                <a:spcPct val="0"/>
              </a:spcAft>
            </a:pPr>
            <a:r>
              <a:rPr lang="en-GB" altLang="en-US" sz="1600" b="1" i="1" dirty="0">
                <a:solidFill>
                  <a:srgbClr val="000000"/>
                </a:solidFill>
              </a:rPr>
              <a:t>Mountains</a:t>
            </a:r>
          </a:p>
          <a:p>
            <a:pPr algn="ctr" defTabSz="914400" eaLnBrk="0" fontAlgn="base" hangingPunct="0">
              <a:spcBef>
                <a:spcPct val="0"/>
              </a:spcBef>
              <a:spcAft>
                <a:spcPct val="0"/>
              </a:spcAft>
            </a:pPr>
            <a:r>
              <a:rPr lang="en-GB" sz="1600" dirty="0">
                <a:latin typeface="Calibri" panose="020F0502020204030204" pitchFamily="34" charset="0"/>
                <a:ea typeface="Calibri" panose="020F0502020204030204" pitchFamily="34" charset="0"/>
                <a:cs typeface="Times New Roman" panose="02020603050405020304" pitchFamily="18" charset="0"/>
              </a:rPr>
              <a:t>W</a:t>
            </a:r>
            <a:r>
              <a:rPr lang="en-GB" sz="1600" dirty="0">
                <a:effectLst/>
                <a:latin typeface="Calibri" panose="020F0502020204030204" pitchFamily="34" charset="0"/>
                <a:ea typeface="Calibri" panose="020F0502020204030204" pitchFamily="34" charset="0"/>
                <a:cs typeface="Times New Roman" panose="02020603050405020304" pitchFamily="18" charset="0"/>
              </a:rPr>
              <a:t>e will be learning about mountains, answering the question: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Are all mountain ranges the same?’.</a:t>
            </a:r>
          </a:p>
          <a:p>
            <a:pPr defTabSz="914400" eaLnBrk="0" fontAlgn="base" hangingPunct="0">
              <a:spcBef>
                <a:spcPct val="0"/>
              </a:spcBef>
              <a:spcAft>
                <a:spcPct val="0"/>
              </a:spcAft>
            </a:pPr>
            <a:r>
              <a:rPr lang="en-GB" sz="1600" dirty="0">
                <a:latin typeface="Calibri" panose="020F0502020204030204" pitchFamily="34" charset="0"/>
                <a:ea typeface="Calibri" panose="020F0502020204030204" pitchFamily="34" charset="0"/>
                <a:cs typeface="Times New Roman" panose="02020603050405020304" pitchFamily="18" charset="0"/>
              </a:rPr>
              <a:t>We will explore various mountainous areas around the world and look at the pros and cons of living in these kinds of environment.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defTabSz="914400" eaLnBrk="0" fontAlgn="base" hangingPunct="0">
              <a:spcBef>
                <a:spcPct val="0"/>
              </a:spcBef>
              <a:spcAft>
                <a:spcPct val="0"/>
              </a:spcAft>
            </a:pPr>
            <a:endParaRPr kumimoji="0" lang="en-GB" altLang="en-US" sz="900" b="1" i="1" u="none" strike="noStrike" cap="none" normalizeH="0" baseline="0" dirty="0">
              <a:ln>
                <a:noFill/>
              </a:ln>
              <a:solidFill>
                <a:srgbClr val="008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26082" y="6105740"/>
            <a:ext cx="3215346" cy="3204981"/>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defTabSz="914400" eaLnBrk="0" fontAlgn="base" hangingPunct="0">
              <a:spcBef>
                <a:spcPct val="0"/>
              </a:spcBef>
              <a:spcAft>
                <a:spcPct val="0"/>
              </a:spcAft>
            </a:pPr>
            <a:r>
              <a:rPr lang="en-GB" sz="1200" dirty="0"/>
              <a:t>Over the next few weeks, your child will receive some revision packs which we encourage to be used regularly at home in the run up to the SATS.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200" dirty="0"/>
              <a:t>Homework is handed out on a Friday and collected in on the following Monday. Please ensure that homework is completed and well-presented.</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It is encouraged that children regularly access Spelling Shed and </a:t>
            </a:r>
            <a:r>
              <a:rPr lang="en-GB" altLang="en-US" sz="1200" dirty="0" err="1"/>
              <a:t>TTRockstars</a:t>
            </a:r>
            <a:r>
              <a:rPr lang="en-GB" altLang="en-US" sz="1200" dirty="0"/>
              <a:t> independently to improve fluency and accuracy. Children should also be reading regularly at home, even if they are a fluent reader.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9D419321-FE21-9BC5-F395-155CCD035D94}"/>
              </a:ext>
            </a:extLst>
          </p:cNvPr>
          <p:cNvPicPr>
            <a:picLocks noChangeAspect="1"/>
          </p:cNvPicPr>
          <p:nvPr/>
        </p:nvPicPr>
        <p:blipFill rotWithShape="1">
          <a:blip r:embed="rId5">
            <a:extLst>
              <a:ext uri="{28A0092B-C50C-407E-A947-70E740481C1C}">
                <a14:useLocalDpi xmlns:a14="http://schemas.microsoft.com/office/drawing/2010/main" val="0"/>
              </a:ext>
            </a:extLst>
          </a:blip>
          <a:srcRect l="50356" t="8017" r="22444" b="74640"/>
          <a:stretch/>
        </p:blipFill>
        <p:spPr>
          <a:xfrm>
            <a:off x="2988989" y="1006389"/>
            <a:ext cx="438122" cy="395185"/>
          </a:xfrm>
          <a:prstGeom prst="rect">
            <a:avLst/>
          </a:prstGeom>
        </p:spPr>
      </p:pic>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02159" y="1045240"/>
            <a:ext cx="415792" cy="415792"/>
          </a:xfrm>
          <a:prstGeom prst="rect">
            <a:avLst/>
          </a:prstGeom>
          <a:noFill/>
          <a:ln>
            <a:noFill/>
          </a:ln>
        </p:spPr>
      </p:pic>
      <p:pic>
        <p:nvPicPr>
          <p:cNvPr id="23" name="Picture 22" descr="Image result for you, Me PSHE.">
            <a:extLst>
              <a:ext uri="{FF2B5EF4-FFF2-40B4-BE49-F238E27FC236}">
                <a16:creationId xmlns:a16="http://schemas.microsoft.com/office/drawing/2014/main" id="{4377EAEA-CCBA-07DB-B5A5-4939F5042BA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406" y="2991164"/>
            <a:ext cx="313262" cy="399618"/>
          </a:xfrm>
          <a:prstGeom prst="rect">
            <a:avLst/>
          </a:prstGeom>
          <a:noFill/>
          <a:ln>
            <a:noFill/>
          </a:ln>
        </p:spPr>
      </p:pic>
      <p:pic>
        <p:nvPicPr>
          <p:cNvPr id="8" name="Picture 7" descr="A picture containing shape&#10;&#10;Description automatically generated">
            <a:extLst>
              <a:ext uri="{FF2B5EF4-FFF2-40B4-BE49-F238E27FC236}">
                <a16:creationId xmlns:a16="http://schemas.microsoft.com/office/drawing/2014/main" id="{63798A79-E5C0-1C5E-83DD-1415369BD21F}"/>
              </a:ext>
            </a:extLst>
          </p:cNvPr>
          <p:cNvPicPr>
            <a:picLocks noChangeAspect="1"/>
          </p:cNvPicPr>
          <p:nvPr/>
        </p:nvPicPr>
        <p:blipFill rotWithShape="1">
          <a:blip r:embed="rId8">
            <a:extLst>
              <a:ext uri="{28A0092B-C50C-407E-A947-70E740481C1C}">
                <a14:useLocalDpi xmlns:a14="http://schemas.microsoft.com/office/drawing/2010/main" val="0"/>
              </a:ext>
            </a:extLst>
          </a:blip>
          <a:srcRect l="1445" t="3593" r="57934" b="62637"/>
          <a:stretch/>
        </p:blipFill>
        <p:spPr>
          <a:xfrm>
            <a:off x="3421608" y="2991183"/>
            <a:ext cx="376790" cy="443127"/>
          </a:xfrm>
          <a:prstGeom prst="rect">
            <a:avLst/>
          </a:prstGeom>
        </p:spPr>
      </p:pic>
      <p:pic>
        <p:nvPicPr>
          <p:cNvPr id="10" name="Picture 9" descr="Icon&#10;&#10;Description automatically generated">
            <a:extLst>
              <a:ext uri="{FF2B5EF4-FFF2-40B4-BE49-F238E27FC236}">
                <a16:creationId xmlns:a16="http://schemas.microsoft.com/office/drawing/2014/main" id="{B457B762-8F50-1522-0781-277261169713}"/>
              </a:ext>
            </a:extLst>
          </p:cNvPr>
          <p:cNvPicPr>
            <a:picLocks noChangeAspect="1"/>
          </p:cNvPicPr>
          <p:nvPr/>
        </p:nvPicPr>
        <p:blipFill rotWithShape="1">
          <a:blip r:embed="rId9">
            <a:extLst>
              <a:ext uri="{28A0092B-C50C-407E-A947-70E740481C1C}">
                <a14:useLocalDpi xmlns:a14="http://schemas.microsoft.com/office/drawing/2010/main" val="0"/>
              </a:ext>
            </a:extLst>
          </a:blip>
          <a:srcRect l="57318" t="9846" r="2117" b="56529"/>
          <a:stretch/>
        </p:blipFill>
        <p:spPr>
          <a:xfrm>
            <a:off x="6402159" y="2981993"/>
            <a:ext cx="407199" cy="477491"/>
          </a:xfrm>
          <a:prstGeom prst="rect">
            <a:avLst/>
          </a:prstGeom>
        </p:spPr>
      </p:pic>
      <p:pic>
        <p:nvPicPr>
          <p:cNvPr id="20" name="Picture 19">
            <a:extLst>
              <a:ext uri="{FF2B5EF4-FFF2-40B4-BE49-F238E27FC236}">
                <a16:creationId xmlns:a16="http://schemas.microsoft.com/office/drawing/2014/main" id="{1D43262D-2469-91B8-C048-0103510DB6D5}"/>
              </a:ext>
            </a:extLst>
          </p:cNvPr>
          <p:cNvPicPr>
            <a:picLocks noChangeAspect="1"/>
          </p:cNvPicPr>
          <p:nvPr/>
        </p:nvPicPr>
        <p:blipFill rotWithShape="1">
          <a:blip r:embed="rId5">
            <a:extLst>
              <a:ext uri="{28A0092B-C50C-407E-A947-70E740481C1C}">
                <a14:useLocalDpi xmlns:a14="http://schemas.microsoft.com/office/drawing/2010/main" val="0"/>
              </a:ext>
            </a:extLst>
          </a:blip>
          <a:srcRect l="60465" t="38401" r="6647" b="41543"/>
          <a:stretch/>
        </p:blipFill>
        <p:spPr>
          <a:xfrm>
            <a:off x="6106080" y="5264408"/>
            <a:ext cx="462949" cy="399380"/>
          </a:xfrm>
          <a:prstGeom prst="rect">
            <a:avLst/>
          </a:prstGeom>
        </p:spPr>
      </p:pic>
      <p:pic>
        <p:nvPicPr>
          <p:cNvPr id="24" name="Picture 23">
            <a:extLst>
              <a:ext uri="{FF2B5EF4-FFF2-40B4-BE49-F238E27FC236}">
                <a16:creationId xmlns:a16="http://schemas.microsoft.com/office/drawing/2014/main" id="{B5FE6C6E-D6A6-18C0-9889-265B5224684B}"/>
              </a:ext>
            </a:extLst>
          </p:cNvPr>
          <p:cNvPicPr>
            <a:picLocks noChangeAspect="1"/>
          </p:cNvPicPr>
          <p:nvPr/>
        </p:nvPicPr>
        <p:blipFill rotWithShape="1">
          <a:blip r:embed="rId5">
            <a:extLst>
              <a:ext uri="{28A0092B-C50C-407E-A947-70E740481C1C}">
                <a14:useLocalDpi xmlns:a14="http://schemas.microsoft.com/office/drawing/2010/main" val="0"/>
              </a:ext>
            </a:extLst>
          </a:blip>
          <a:srcRect l="9745" t="69647" r="66241" b="11841"/>
          <a:stretch/>
        </p:blipFill>
        <p:spPr>
          <a:xfrm>
            <a:off x="3602225" y="5221198"/>
            <a:ext cx="419263" cy="399380"/>
          </a:xfrm>
          <a:prstGeom prst="rect">
            <a:avLst/>
          </a:prstGeom>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0800000" flipV="1">
            <a:off x="259079" y="6193613"/>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16573" y="7969491"/>
            <a:ext cx="3215346" cy="1341230"/>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200" dirty="0">
                <a:latin typeface="Calibri "/>
              </a:rPr>
              <a:t>Please ensure you check Seesaw regularly</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200" i="0" u="none" strike="noStrike" cap="none" normalizeH="0" baseline="0" dirty="0">
              <a:ln>
                <a:noFill/>
              </a:ln>
              <a:effectLst/>
              <a:latin typeface="Calibri "/>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i="0" u="none" strike="noStrike" cap="none" normalizeH="0" baseline="0" dirty="0">
                <a:ln>
                  <a:noFill/>
                </a:ln>
                <a:effectLst/>
                <a:latin typeface="Calibri "/>
              </a:rPr>
              <a:t>Also, don’t </a:t>
            </a:r>
            <a:r>
              <a:rPr lang="en-GB" altLang="en-US" sz="1200" dirty="0">
                <a:latin typeface="Calibri "/>
              </a:rPr>
              <a:t>forget to visit our </a:t>
            </a:r>
            <a:r>
              <a:rPr lang="en-GB" altLang="en-US" sz="1200" dirty="0">
                <a:latin typeface="Calibri "/>
                <a:hlinkClick r:id="rId11"/>
              </a:rPr>
              <a:t>Facebook</a:t>
            </a:r>
            <a:r>
              <a:rPr lang="en-GB" altLang="en-US" sz="1200" dirty="0">
                <a:latin typeface="Calibri "/>
              </a:rPr>
              <a:t>, </a:t>
            </a:r>
            <a:r>
              <a:rPr lang="en-GB" altLang="en-US" sz="1200" dirty="0">
                <a:latin typeface="Calibri "/>
                <a:hlinkClick r:id="rId12"/>
              </a:rPr>
              <a:t>Twitter</a:t>
            </a:r>
            <a:r>
              <a:rPr lang="en-GB" altLang="en-US" sz="1200" dirty="0">
                <a:latin typeface="Calibri "/>
              </a:rPr>
              <a:t> and </a:t>
            </a:r>
            <a:r>
              <a:rPr lang="en-GB" altLang="en-US" sz="1200" dirty="0">
                <a:latin typeface="Calibri "/>
                <a:hlinkClick r:id="rId13"/>
              </a:rPr>
              <a:t>class webpage </a:t>
            </a:r>
            <a:r>
              <a:rPr lang="en-GB" altLang="en-US" sz="1200" dirty="0">
                <a:latin typeface="Calibri "/>
              </a:rPr>
              <a:t>to see all our learning in Y6 and school. </a:t>
            </a:r>
            <a:endParaRPr kumimoji="0" lang="en-GB" altLang="en-US" sz="120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35" name="Text Box 23">
            <a:extLst>
              <a:ext uri="{FF2B5EF4-FFF2-40B4-BE49-F238E27FC236}">
                <a16:creationId xmlns:a16="http://schemas.microsoft.com/office/drawing/2014/main" id="{8C9E93BD-71CC-DBAC-0B42-D9B583E8AE17}"/>
              </a:ext>
            </a:extLst>
          </p:cNvPr>
          <p:cNvSpPr txBox="1">
            <a:spLocks noChangeArrowheads="1"/>
          </p:cNvSpPr>
          <p:nvPr/>
        </p:nvSpPr>
        <p:spPr bwMode="auto">
          <a:xfrm>
            <a:off x="127798" y="4194281"/>
            <a:ext cx="3215346" cy="185708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PE</a:t>
            </a:r>
            <a:endParaRPr lang="en-GB" altLang="en-US" sz="2000" dirty="0">
              <a:solidFill>
                <a:srgbClr val="C00000"/>
              </a:solidFill>
              <a:latin typeface="Modern Love Caps" panose="04070805081001020A01"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The topics for our PE sessions this half term include:</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Health Related Exercise on Tuesdays with Miss Horsfall and Mrs </a:t>
            </a:r>
            <a:r>
              <a:rPr lang="en-GB" altLang="en-US" sz="1400" dirty="0" err="1"/>
              <a:t>Akhondi</a:t>
            </a:r>
            <a:r>
              <a:rPr lang="en-GB" altLang="en-US" sz="1400" dirty="0"/>
              <a:t>.</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Gymnastics (Matching and Mirroring) on Thursday mornings with Miss Garner and Miss Shoesmith.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6" name="Picture 2" descr="Physical Education Icon #353991 - Free Icons Library">
            <a:extLst>
              <a:ext uri="{FF2B5EF4-FFF2-40B4-BE49-F238E27FC236}">
                <a16:creationId xmlns:a16="http://schemas.microsoft.com/office/drawing/2014/main" id="{B3AB9DEE-4861-B634-8D66-AB6E6E9AFFA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581952" y="4282154"/>
            <a:ext cx="668337" cy="2940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98505" y="7900776"/>
            <a:ext cx="522983" cy="3831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saw">
            <a:extLst>
              <a:ext uri="{FF2B5EF4-FFF2-40B4-BE49-F238E27FC236}">
                <a16:creationId xmlns:a16="http://schemas.microsoft.com/office/drawing/2014/main" id="{4EBD39AB-C092-D8FA-7654-C0E8276BB81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086749" y="7905065"/>
            <a:ext cx="477882" cy="3168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174</TotalTime>
  <Words>725</Words>
  <Application>Microsoft Office PowerPoint</Application>
  <PresentationFormat>A4 Paper (210x297 mm)</PresentationFormat>
  <Paragraphs>107</Paragraphs>
  <Slides>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vt:i4>
      </vt:variant>
    </vt:vector>
  </HeadingPairs>
  <TitlesOfParts>
    <vt:vector size="13" baseType="lpstr">
      <vt:lpstr>Arial</vt:lpstr>
      <vt:lpstr>Calibri</vt:lpstr>
      <vt:lpstr>Calibri </vt:lpstr>
      <vt:lpstr>Calibri Light</vt:lpstr>
      <vt:lpstr>Comic Sans MS</vt:lpstr>
      <vt:lpstr>Modern Love</vt:lpstr>
      <vt:lpstr>Modern Love Caps</vt:lpstr>
      <vt:lpstr>Symbol</vt:lpstr>
      <vt:lpstr>Times New Roman</vt:lpstr>
      <vt:lpstr>Twinkl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Laura Garner</cp:lastModifiedBy>
  <cp:revision>8</cp:revision>
  <cp:lastPrinted>2023-11-10T12:53:30Z</cp:lastPrinted>
  <dcterms:created xsi:type="dcterms:W3CDTF">2022-08-07T11:30:02Z</dcterms:created>
  <dcterms:modified xsi:type="dcterms:W3CDTF">2024-01-12T11:20:00Z</dcterms:modified>
</cp:coreProperties>
</file>