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E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180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2897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71497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751B3C-2C81-45AC-B7E7-E5D7E9F351C0}"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94611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751B3C-2C81-45AC-B7E7-E5D7E9F351C0}" type="datetimeFigureOut">
              <a:rPr lang="en-GB" smtClean="0"/>
              <a:t>04/11/2025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09248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751B3C-2C81-45AC-B7E7-E5D7E9F351C0}" type="datetimeFigureOut">
              <a:rPr lang="en-GB" smtClean="0"/>
              <a:t>04/11/2025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512301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751B3C-2C81-45AC-B7E7-E5D7E9F351C0}" type="datetimeFigureOut">
              <a:rPr lang="en-GB" smtClean="0"/>
              <a:t>04/11/2025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80855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51B3C-2C81-45AC-B7E7-E5D7E9F351C0}" type="datetimeFigureOut">
              <a:rPr lang="en-GB" smtClean="0"/>
              <a:t>04/11/2025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43079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04/11/2025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342923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04/11/2025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3785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98224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69759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5751B3C-2C81-45AC-B7E7-E5D7E9F351C0}" type="datetimeFigureOut">
              <a:rPr lang="en-GB" smtClean="0"/>
              <a:t>04/11/2025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4CBE32A-3EF9-45BB-B81E-3AE8EF1F9334}" type="slidenum">
              <a:rPr lang="en-GB" smtClean="0"/>
              <a:t>‹#›</a:t>
            </a:fld>
            <a:endParaRPr lang="en-GB"/>
          </a:p>
        </p:txBody>
      </p:sp>
    </p:spTree>
    <p:extLst>
      <p:ext uri="{BB962C8B-B14F-4D97-AF65-F5344CB8AC3E}">
        <p14:creationId xmlns:p14="http://schemas.microsoft.com/office/powerpoint/2010/main" val="31852778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tmp"/><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tmp"/></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1.png"/><Relationship Id="rId18" Type="http://schemas.openxmlformats.org/officeDocument/2006/relationships/image" Target="../media/image24.png"/><Relationship Id="rId3" Type="http://schemas.openxmlformats.org/officeDocument/2006/relationships/image" Target="../media/image2.png"/><Relationship Id="rId7" Type="http://schemas.openxmlformats.org/officeDocument/2006/relationships/image" Target="../media/image18.jpeg"/><Relationship Id="rId12" Type="http://schemas.openxmlformats.org/officeDocument/2006/relationships/image" Target="../media/image20.png"/><Relationship Id="rId17" Type="http://schemas.openxmlformats.org/officeDocument/2006/relationships/image" Target="../media/image23.pn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hyperlink" Target="https://www.bsp.leeds.sch.uk/year-1-9/" TargetMode="External"/><Relationship Id="rId5" Type="http://schemas.openxmlformats.org/officeDocument/2006/relationships/image" Target="../media/image9.png"/><Relationship Id="rId15" Type="http://schemas.openxmlformats.org/officeDocument/2006/relationships/image" Target="../media/image14.png"/><Relationship Id="rId10" Type="http://schemas.openxmlformats.org/officeDocument/2006/relationships/hyperlink" Target="https://twitter.com/bspleeds" TargetMode="External"/><Relationship Id="rId4" Type="http://schemas.openxmlformats.org/officeDocument/2006/relationships/image" Target="../media/image3.png"/><Relationship Id="rId9" Type="http://schemas.openxmlformats.org/officeDocument/2006/relationships/hyperlink" Target="https://www.facebook.com/Bramley-St-Peters-C-of-E-Primary-School-102332001471602"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5 newsletter—autumn 2</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731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8" name="Text Box 23">
            <a:extLst>
              <a:ext uri="{FF2B5EF4-FFF2-40B4-BE49-F238E27FC236}">
                <a16:creationId xmlns:a16="http://schemas.microsoft.com/office/drawing/2014/main" id="{B28CA51A-F897-AD98-D8F1-447ED78A11BC}"/>
              </a:ext>
            </a:extLst>
          </p:cNvPr>
          <p:cNvSpPr txBox="1">
            <a:spLocks noChangeArrowheads="1"/>
          </p:cNvSpPr>
          <p:nvPr/>
        </p:nvSpPr>
        <p:spPr bwMode="auto">
          <a:xfrm>
            <a:off x="119531" y="6313592"/>
            <a:ext cx="3215346" cy="29805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Key dates</a:t>
            </a:r>
            <a:endParaRPr kumimoji="0" lang="en-GB" altLang="en-US" sz="1200" b="0" i="0" u="none" strike="noStrike" cap="none" normalizeH="0" baseline="0" dirty="0">
              <a:ln>
                <a:noFill/>
              </a:ln>
              <a:solidFill>
                <a:srgbClr val="008000"/>
              </a:solidFill>
              <a:effectLst/>
              <a:latin typeface="Twinkl" pitchFamily="2" charset="0"/>
            </a:endParaRPr>
          </a:p>
          <a:p>
            <a:pPr lvl="0" defTabSz="914400" eaLnBrk="0" fontAlgn="base" hangingPunct="0">
              <a:spcBef>
                <a:spcPct val="0"/>
              </a:spcBef>
              <a:spcAft>
                <a:spcPct val="0"/>
              </a:spcAft>
            </a:pPr>
            <a:r>
              <a:rPr lang="en-GB" altLang="en-US" sz="1400" b="1" dirty="0">
                <a:latin typeface="+mj-lt"/>
              </a:rPr>
              <a:t>Monday 10</a:t>
            </a:r>
            <a:r>
              <a:rPr lang="en-GB" altLang="en-US" sz="1400" b="1" baseline="30000" dirty="0">
                <a:latin typeface="+mj-lt"/>
              </a:rPr>
              <a:t>th</a:t>
            </a:r>
            <a:r>
              <a:rPr lang="en-GB" altLang="en-US" sz="1400" b="1" dirty="0">
                <a:latin typeface="+mj-lt"/>
              </a:rPr>
              <a:t> November –Respect week </a:t>
            </a:r>
            <a:r>
              <a:rPr lang="en-GB" sz="1400" b="1" i="0" dirty="0">
                <a:effectLst/>
                <a:latin typeface="+mj-lt"/>
              </a:rPr>
              <a:t>Tuesday 11</a:t>
            </a:r>
            <a:r>
              <a:rPr lang="en-GB" sz="1400" b="1" i="0" baseline="30000" dirty="0">
                <a:effectLst/>
                <a:latin typeface="+mj-lt"/>
              </a:rPr>
              <a:t>th</a:t>
            </a:r>
            <a:r>
              <a:rPr lang="en-GB" sz="1400" b="1" i="0" dirty="0">
                <a:effectLst/>
                <a:latin typeface="+mj-lt"/>
              </a:rPr>
              <a:t> November</a:t>
            </a:r>
            <a:r>
              <a:rPr lang="en-GB" sz="1400" b="0" i="0" dirty="0">
                <a:effectLst/>
                <a:latin typeface="+mj-lt"/>
              </a:rPr>
              <a:t>–</a:t>
            </a:r>
            <a:r>
              <a:rPr lang="en-GB" sz="1400" dirty="0">
                <a:latin typeface="+mj-lt"/>
              </a:rPr>
              <a:t>Open morning</a:t>
            </a:r>
            <a:endParaRPr lang="en-GB" sz="1400" b="0" i="0" dirty="0">
              <a:effectLst/>
              <a:latin typeface="+mj-lt"/>
            </a:endParaRPr>
          </a:p>
          <a:p>
            <a:pPr defTabSz="914400" eaLnBrk="0" fontAlgn="base" hangingPunct="0">
              <a:spcBef>
                <a:spcPct val="0"/>
              </a:spcBef>
              <a:spcAft>
                <a:spcPct val="0"/>
              </a:spcAft>
            </a:pPr>
            <a:r>
              <a:rPr lang="en-GB" altLang="en-US" sz="1400" b="1" dirty="0">
                <a:latin typeface="+mj-lt"/>
              </a:rPr>
              <a:t>Thursday 13</a:t>
            </a:r>
            <a:r>
              <a:rPr lang="en-GB" altLang="en-US" sz="1400" b="1" baseline="30000" dirty="0">
                <a:latin typeface="+mj-lt"/>
              </a:rPr>
              <a:t>th</a:t>
            </a:r>
            <a:r>
              <a:rPr lang="en-GB" altLang="en-US" sz="1400" b="1" dirty="0">
                <a:latin typeface="+mj-lt"/>
              </a:rPr>
              <a:t> November</a:t>
            </a:r>
            <a:r>
              <a:rPr lang="en-GB" altLang="en-US" sz="1400" dirty="0">
                <a:latin typeface="+mj-lt"/>
              </a:rPr>
              <a:t> – School Disco – 4.45pm – 6pm</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b="1" dirty="0">
                <a:latin typeface="+mj-lt"/>
              </a:rPr>
              <a:t>Friday 14</a:t>
            </a:r>
            <a:r>
              <a:rPr lang="en-GB" altLang="en-US" sz="1400" b="1" baseline="30000" dirty="0">
                <a:latin typeface="+mj-lt"/>
              </a:rPr>
              <a:t>th</a:t>
            </a:r>
            <a:r>
              <a:rPr lang="en-GB" altLang="en-US" sz="1400" b="1" dirty="0">
                <a:latin typeface="+mj-lt"/>
              </a:rPr>
              <a:t> November</a:t>
            </a:r>
            <a:r>
              <a:rPr lang="en-GB" altLang="en-US" sz="1400" dirty="0">
                <a:latin typeface="+mj-lt"/>
              </a:rPr>
              <a:t> – Children in Need – non-uniform day with a £1 donation</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b="1" dirty="0">
                <a:latin typeface="+mj-lt"/>
              </a:rPr>
              <a:t>Wednesday 3</a:t>
            </a:r>
            <a:r>
              <a:rPr lang="en-GB" altLang="en-US" sz="1400" b="1" baseline="30000" dirty="0">
                <a:latin typeface="+mj-lt"/>
              </a:rPr>
              <a:t>rd</a:t>
            </a:r>
            <a:r>
              <a:rPr lang="en-GB" altLang="en-US" sz="1400" b="1" dirty="0">
                <a:latin typeface="+mj-lt"/>
              </a:rPr>
              <a:t> December </a:t>
            </a:r>
            <a:r>
              <a:rPr lang="en-GB" altLang="en-US" sz="1400" dirty="0">
                <a:latin typeface="+mj-lt"/>
              </a:rPr>
              <a:t>– Christmas Fayre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effectLst/>
                <a:latin typeface="+mj-lt"/>
              </a:rPr>
              <a:t>Thursday 18</a:t>
            </a:r>
            <a:r>
              <a:rPr kumimoji="0" lang="en-GB" altLang="en-US" sz="1400" b="1" i="0" u="none" strike="noStrike" cap="none" normalizeH="0" baseline="30000" dirty="0">
                <a:ln>
                  <a:noFill/>
                </a:ln>
                <a:effectLst/>
                <a:latin typeface="+mj-lt"/>
              </a:rPr>
              <a:t>th</a:t>
            </a:r>
            <a:r>
              <a:rPr kumimoji="0" lang="en-GB" altLang="en-US" sz="1400" b="1" i="0" u="none" strike="noStrike" cap="none" normalizeH="0" baseline="0" dirty="0">
                <a:ln>
                  <a:noFill/>
                </a:ln>
                <a:effectLst/>
                <a:latin typeface="+mj-lt"/>
              </a:rPr>
              <a:t> December </a:t>
            </a:r>
            <a:r>
              <a:rPr kumimoji="0" lang="en-GB" altLang="en-US" sz="1400" b="0" i="0" u="none" strike="noStrike" cap="none" normalizeH="0" baseline="0" dirty="0">
                <a:ln>
                  <a:noFill/>
                </a:ln>
                <a:effectLst/>
                <a:latin typeface="+mj-lt"/>
              </a:rPr>
              <a:t>- </a:t>
            </a:r>
            <a:r>
              <a:rPr lang="en-GB" sz="1400" b="0" i="0" dirty="0">
                <a:effectLst/>
                <a:latin typeface="+mj-lt"/>
              </a:rPr>
              <a:t>Carol service – 11am – St Peter’s Church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u="none" strike="noStrike" cap="none" normalizeH="0" baseline="0" dirty="0">
                <a:ln>
                  <a:noFill/>
                </a:ln>
                <a:latin typeface="+mj-lt"/>
              </a:rPr>
              <a:t>Friday 19</a:t>
            </a:r>
            <a:r>
              <a:rPr kumimoji="0" lang="en-GB" altLang="en-US" sz="1400" b="1" u="none" strike="noStrike" cap="none" normalizeH="0" baseline="30000" dirty="0">
                <a:ln>
                  <a:noFill/>
                </a:ln>
                <a:latin typeface="+mj-lt"/>
              </a:rPr>
              <a:t>th</a:t>
            </a:r>
            <a:r>
              <a:rPr kumimoji="0" lang="en-GB" altLang="en-US" sz="1400" b="1" u="none" strike="noStrike" cap="none" normalizeH="0" baseline="0" dirty="0">
                <a:ln>
                  <a:noFill/>
                </a:ln>
                <a:latin typeface="+mj-lt"/>
              </a:rPr>
              <a:t> </a:t>
            </a:r>
            <a:r>
              <a:rPr kumimoji="0" lang="en-GB" altLang="en-US" sz="1400" u="none" strike="noStrike" cap="none" normalizeH="0" baseline="0" dirty="0">
                <a:ln>
                  <a:noFill/>
                </a:ln>
                <a:latin typeface="+mj-lt"/>
              </a:rPr>
              <a:t>– Christmas Jumper Day – break up for Christmas holidays</a:t>
            </a:r>
            <a:endParaRPr kumimoji="0" lang="en-GB" altLang="en-US" sz="1400" b="0" i="0" u="none" strike="noStrike" cap="none" normalizeH="0" baseline="0" dirty="0">
              <a:ln>
                <a:noFill/>
              </a:ln>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2" name="Text Box 23">
            <a:extLst>
              <a:ext uri="{FF2B5EF4-FFF2-40B4-BE49-F238E27FC236}">
                <a16:creationId xmlns:a16="http://schemas.microsoft.com/office/drawing/2014/main" id="{75B85901-017A-EF5A-BE3C-A7ECA40C0B98}"/>
              </a:ext>
            </a:extLst>
          </p:cNvPr>
          <p:cNvSpPr txBox="1">
            <a:spLocks noChangeArrowheads="1"/>
          </p:cNvSpPr>
          <p:nvPr/>
        </p:nvSpPr>
        <p:spPr bwMode="auto">
          <a:xfrm>
            <a:off x="3477094" y="1085363"/>
            <a:ext cx="3215346" cy="145464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Our Christian value this half term is…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i="0" u="none" strike="noStrike" cap="none" normalizeH="0" baseline="0" dirty="0">
                <a:ln>
                  <a:noFill/>
                </a:ln>
                <a:effectLst/>
                <a:latin typeface="Twinkl" pitchFamily="2" charset="0"/>
              </a:rPr>
              <a:t>Perseverance</a:t>
            </a:r>
            <a:endParaRPr kumimoji="0" lang="en-GB" altLang="en-US" sz="2000" i="0" u="none" strike="noStrike" cap="none" normalizeH="0" baseline="0" dirty="0">
              <a:ln>
                <a:noFill/>
              </a:ln>
              <a:effectLst/>
              <a:latin typeface="Twinkl" pitchFamily="2"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dirty="0">
              <a:solidFill>
                <a:srgbClr val="008000"/>
              </a:solidFill>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31" name="Picture 1030" descr="A picture containing text&#10;&#10;Description automatically generated">
            <a:extLst>
              <a:ext uri="{FF2B5EF4-FFF2-40B4-BE49-F238E27FC236}">
                <a16:creationId xmlns:a16="http://schemas.microsoft.com/office/drawing/2014/main" id="{C40A733D-2C9E-C0C0-19A7-9B29CA2E23E4}"/>
              </a:ext>
            </a:extLst>
          </p:cNvPr>
          <p:cNvPicPr>
            <a:picLocks noChangeAspect="1"/>
          </p:cNvPicPr>
          <p:nvPr/>
        </p:nvPicPr>
        <p:blipFill rotWithShape="1">
          <a:blip r:embed="rId5">
            <a:extLst>
              <a:ext uri="{28A0092B-C50C-407E-A947-70E740481C1C}">
                <a14:useLocalDpi xmlns:a14="http://schemas.microsoft.com/office/drawing/2010/main" val="0"/>
              </a:ext>
            </a:extLst>
          </a:blip>
          <a:srcRect l="28364" t="46404" r="44021" b="32204"/>
          <a:stretch/>
        </p:blipFill>
        <p:spPr>
          <a:xfrm>
            <a:off x="2798936" y="8814651"/>
            <a:ext cx="391886" cy="429431"/>
          </a:xfrm>
          <a:prstGeom prst="rect">
            <a:avLst/>
          </a:prstGeom>
        </p:spPr>
      </p:pic>
      <p:sp>
        <p:nvSpPr>
          <p:cNvPr id="62" name="Text Box 23">
            <a:extLst>
              <a:ext uri="{FF2B5EF4-FFF2-40B4-BE49-F238E27FC236}">
                <a16:creationId xmlns:a16="http://schemas.microsoft.com/office/drawing/2014/main" id="{639108DE-7527-BDE8-329F-79A3C5AA8FCF}"/>
              </a:ext>
            </a:extLst>
          </p:cNvPr>
          <p:cNvSpPr txBox="1">
            <a:spLocks noChangeArrowheads="1"/>
          </p:cNvSpPr>
          <p:nvPr/>
        </p:nvSpPr>
        <p:spPr bwMode="auto">
          <a:xfrm>
            <a:off x="3477094" y="2656960"/>
            <a:ext cx="3215346" cy="376889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maths</a:t>
            </a:r>
            <a:endParaRPr kumimoji="0" lang="en-GB" altLang="en-US" sz="3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dirty="0">
              <a:solidFill>
                <a:srgbClr val="000000"/>
              </a:solidFill>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solidFill>
                  <a:srgbClr val="000000"/>
                </a:solidFill>
                <a:latin typeface="Calibri" panose="020F0502020204030204" pitchFamily="34" charset="0"/>
              </a:rPr>
              <a:t>The children will be following the White Rose Maths scheme of work focusing on:</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1100" b="1" i="0" u="none" strike="noStrike" cap="none" normalizeH="0" baseline="0" dirty="0">
              <a:ln>
                <a:noFill/>
              </a:ln>
              <a:solidFill>
                <a:srgbClr val="008000"/>
              </a:solidFill>
              <a:effectLst/>
              <a:latin typeface="Comic Sans MS" panose="030F0702030302020204" pitchFamily="66" charset="0"/>
            </a:endParaRPr>
          </a:p>
          <a:p>
            <a:pPr algn="l" rtl="0" fontAlgn="base"/>
            <a:r>
              <a:rPr lang="en-US" sz="1400" b="1" i="0" dirty="0">
                <a:solidFill>
                  <a:srgbClr val="000000"/>
                </a:solidFill>
                <a:effectLst/>
                <a:latin typeface="Calibri" panose="020F0502020204030204" pitchFamily="34" charset="0"/>
              </a:rPr>
              <a:t>Number: Multiplication and division - </a:t>
            </a:r>
            <a:r>
              <a:rPr lang="en-US" sz="1400" b="0" i="0" dirty="0">
                <a:solidFill>
                  <a:srgbClr val="000000"/>
                </a:solidFill>
                <a:effectLst/>
                <a:latin typeface="Calibri" panose="020F0502020204030204" pitchFamily="34" charset="0"/>
              </a:rPr>
              <a:t>Children will develop learning on factors, multiples, square numbers and the link between the inverse operations multiplication and division. </a:t>
            </a:r>
            <a:endParaRPr lang="en-US" sz="14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Calibri" panose="020F0502020204030204" pitchFamily="34" charset="0"/>
              </a:rPr>
              <a:t> </a:t>
            </a:r>
            <a:endParaRPr lang="en-US" sz="1400" b="0" i="0" dirty="0">
              <a:solidFill>
                <a:srgbClr val="000000"/>
              </a:solidFill>
              <a:effectLst/>
              <a:latin typeface="Segoe UI" panose="020B0502040204020203" pitchFamily="34" charset="0"/>
            </a:endParaRPr>
          </a:p>
          <a:p>
            <a:pPr algn="l" rtl="0" fontAlgn="base"/>
            <a:r>
              <a:rPr lang="en-US" sz="1400" b="1" i="0" dirty="0">
                <a:solidFill>
                  <a:srgbClr val="000000"/>
                </a:solidFill>
                <a:effectLst/>
                <a:latin typeface="Calibri" panose="020F0502020204030204" pitchFamily="34" charset="0"/>
              </a:rPr>
              <a:t>Measurement:</a:t>
            </a:r>
            <a:r>
              <a:rPr lang="en-US" sz="1400" b="0" i="0" dirty="0">
                <a:solidFill>
                  <a:srgbClr val="000000"/>
                </a:solidFill>
                <a:effectLst/>
                <a:latin typeface="Calibri" panose="020F0502020204030204" pitchFamily="34" charset="0"/>
              </a:rPr>
              <a:t> Perimeter and area </a:t>
            </a:r>
          </a:p>
          <a:p>
            <a:pPr algn="l" rtl="0" fontAlgn="base"/>
            <a:r>
              <a:rPr lang="en-US" sz="1400" dirty="0">
                <a:solidFill>
                  <a:srgbClr val="000000"/>
                </a:solidFill>
                <a:latin typeface="Calibri" panose="020F0502020204030204" pitchFamily="34" charset="0"/>
              </a:rPr>
              <a:t>We will look at how we measure the perimeter and area of different shapes. </a:t>
            </a:r>
            <a:endParaRPr lang="en-US" sz="1400" b="0" i="0" dirty="0">
              <a:solidFill>
                <a:srgbClr val="000000"/>
              </a:solidFill>
              <a:effectLst/>
              <a:latin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63" name="Text Box 23">
            <a:extLst>
              <a:ext uri="{FF2B5EF4-FFF2-40B4-BE49-F238E27FC236}">
                <a16:creationId xmlns:a16="http://schemas.microsoft.com/office/drawing/2014/main" id="{C5810336-8FC8-60B5-0C97-EACDF113BA39}"/>
              </a:ext>
            </a:extLst>
          </p:cNvPr>
          <p:cNvSpPr txBox="1">
            <a:spLocks noChangeArrowheads="1"/>
          </p:cNvSpPr>
          <p:nvPr/>
        </p:nvSpPr>
        <p:spPr bwMode="auto">
          <a:xfrm>
            <a:off x="3494634" y="6542807"/>
            <a:ext cx="3238975" cy="272655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English</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8000"/>
                </a:solidFill>
                <a:effectLst/>
                <a:latin typeface="Comic Sans MS" panose="030F0702030302020204" pitchFamily="66"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GB" sz="1200" dirty="0"/>
              <a:t> </a:t>
            </a:r>
            <a:r>
              <a:rPr lang="en-GB" sz="1400" dirty="0"/>
              <a:t>In English we will be…</a:t>
            </a:r>
          </a:p>
          <a:p>
            <a:pPr algn="ctr"/>
            <a:r>
              <a:rPr lang="en-GB" sz="1200" dirty="0"/>
              <a:t> </a:t>
            </a:r>
          </a:p>
          <a:p>
            <a:pPr algn="l" rtl="0" fontAlgn="base"/>
            <a:r>
              <a:rPr lang="en-US" sz="1400" b="1" i="0" dirty="0">
                <a:solidFill>
                  <a:srgbClr val="000000"/>
                </a:solidFill>
                <a:effectLst/>
                <a:latin typeface="Calibri" panose="020F0502020204030204" pitchFamily="34" charset="0"/>
              </a:rPr>
              <a:t>Debating-</a:t>
            </a:r>
            <a:r>
              <a:rPr lang="en-US" sz="1400" b="0" i="0" dirty="0">
                <a:solidFill>
                  <a:srgbClr val="000000"/>
                </a:solidFill>
                <a:effectLst/>
                <a:latin typeface="Calibri" panose="020F0502020204030204" pitchFamily="34" charset="0"/>
              </a:rPr>
              <a:t> Is space exploration is a waste of money? </a:t>
            </a:r>
            <a:endParaRPr lang="en-US" sz="105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Calibri" panose="020F0502020204030204" pitchFamily="34" charset="0"/>
              </a:rPr>
              <a:t> </a:t>
            </a:r>
            <a:endParaRPr lang="en-US" sz="1050" b="0" i="0" dirty="0">
              <a:solidFill>
                <a:srgbClr val="000000"/>
              </a:solidFill>
              <a:effectLst/>
              <a:latin typeface="Segoe UI" panose="020B0502040204020203" pitchFamily="34" charset="0"/>
            </a:endParaRPr>
          </a:p>
          <a:p>
            <a:pPr algn="l" rtl="0" fontAlgn="base"/>
            <a:r>
              <a:rPr lang="en-US" sz="1400" b="1" i="0" dirty="0">
                <a:solidFill>
                  <a:srgbClr val="000000"/>
                </a:solidFill>
                <a:effectLst/>
                <a:latin typeface="Calibri" panose="020F0502020204030204" pitchFamily="34" charset="0"/>
              </a:rPr>
              <a:t>Creating a balanced argument </a:t>
            </a:r>
            <a:r>
              <a:rPr lang="en-US" sz="1400" b="0" i="0" dirty="0">
                <a:solidFill>
                  <a:srgbClr val="000000"/>
                </a:solidFill>
                <a:effectLst/>
                <a:latin typeface="Calibri" panose="020F0502020204030204" pitchFamily="34" charset="0"/>
              </a:rPr>
              <a:t>- write a balanced argument about the pros and cons of Space travel. </a:t>
            </a:r>
            <a:endParaRPr lang="en-US" sz="1050" b="0" i="0" dirty="0">
              <a:solidFill>
                <a:srgbClr val="000000"/>
              </a:solidFill>
              <a:effectLst/>
              <a:latin typeface="Segoe UI" panose="020B0502040204020203" pitchFamily="34" charset="0"/>
            </a:endParaRPr>
          </a:p>
          <a:p>
            <a:pPr algn="ctr"/>
            <a:endParaRPr lang="en-GB" sz="12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40" name="Picture 1039" descr="A picture containing shape&#10;&#10;Description automatically generated">
            <a:extLst>
              <a:ext uri="{FF2B5EF4-FFF2-40B4-BE49-F238E27FC236}">
                <a16:creationId xmlns:a16="http://schemas.microsoft.com/office/drawing/2014/main" id="{0AA8288A-CDED-EDB0-EED0-005660507D4E}"/>
              </a:ext>
            </a:extLst>
          </p:cNvPr>
          <p:cNvPicPr>
            <a:picLocks noChangeAspect="1"/>
          </p:cNvPicPr>
          <p:nvPr/>
        </p:nvPicPr>
        <p:blipFill rotWithShape="1">
          <a:blip r:embed="rId6">
            <a:extLst>
              <a:ext uri="{28A0092B-C50C-407E-A947-70E740481C1C}">
                <a14:useLocalDpi xmlns:a14="http://schemas.microsoft.com/office/drawing/2010/main" val="0"/>
              </a:ext>
            </a:extLst>
          </a:blip>
          <a:srcRect l="1743" t="56202" r="54822" b="11809"/>
          <a:stretch/>
        </p:blipFill>
        <p:spPr>
          <a:xfrm>
            <a:off x="6125681" y="6605655"/>
            <a:ext cx="451026" cy="469902"/>
          </a:xfrm>
          <a:prstGeom prst="rect">
            <a:avLst/>
          </a:prstGeom>
        </p:spPr>
      </p:pic>
      <p:pic>
        <p:nvPicPr>
          <p:cNvPr id="1083" name="Picture 59" descr="Horizontal stack of colored books flat icon Vector Image">
            <a:extLst>
              <a:ext uri="{FF2B5EF4-FFF2-40B4-BE49-F238E27FC236}">
                <a16:creationId xmlns:a16="http://schemas.microsoft.com/office/drawing/2014/main" id="{E1ECA215-5FCA-452E-5DA3-9DA72ACE88C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124" t="14282" r="18249" b="23328"/>
          <a:stretch/>
        </p:blipFill>
        <p:spPr bwMode="auto">
          <a:xfrm>
            <a:off x="3632373" y="6640567"/>
            <a:ext cx="303592" cy="311735"/>
          </a:xfrm>
          <a:prstGeom prst="rect">
            <a:avLst/>
          </a:prstGeom>
          <a:noFill/>
          <a:extLst>
            <a:ext uri="{909E8E84-426E-40DD-AFC4-6F175D3DCCD1}">
              <a14:hiddenFill xmlns:a14="http://schemas.microsoft.com/office/drawing/2010/main">
                <a:solidFill>
                  <a:srgbClr val="FFFFFF"/>
                </a:solidFill>
              </a14:hiddenFill>
            </a:ext>
          </a:extLst>
        </p:spPr>
      </p:pic>
      <p:sp>
        <p:nvSpPr>
          <p:cNvPr id="75" name="Text Box 23">
            <a:extLst>
              <a:ext uri="{FF2B5EF4-FFF2-40B4-BE49-F238E27FC236}">
                <a16:creationId xmlns:a16="http://schemas.microsoft.com/office/drawing/2014/main" id="{379DABDC-D5A0-C399-C65F-520BA2AC6D3F}"/>
              </a:ext>
            </a:extLst>
          </p:cNvPr>
          <p:cNvSpPr txBox="1">
            <a:spLocks noChangeArrowheads="1"/>
          </p:cNvSpPr>
          <p:nvPr/>
        </p:nvSpPr>
        <p:spPr bwMode="auto">
          <a:xfrm>
            <a:off x="119531" y="1091349"/>
            <a:ext cx="3215346" cy="138836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odern Love Caps" panose="04070805081001020A01" pitchFamily="82" charset="0"/>
              </a:rPr>
              <a:t>Theme and big question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b="0" i="1" u="none" strike="noStrike" cap="none" normalizeH="0" baseline="0" dirty="0">
                <a:ln>
                  <a:noFill/>
                </a:ln>
                <a:solidFill>
                  <a:srgbClr val="000000"/>
                </a:solidFill>
                <a:effectLst/>
              </a:rPr>
              <a:t>Space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8000"/>
                </a:solidFill>
                <a:effectLst/>
                <a:latin typeface="Comic Sans MS" panose="030F0702030302020204" pitchFamily="66" charset="0"/>
              </a:rPr>
              <a:t>Big Question: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8000"/>
                </a:solidFill>
                <a:effectLst/>
                <a:latin typeface="Comic Sans MS" panose="030F0702030302020204" pitchFamily="66" charset="0"/>
              </a:rPr>
              <a:t>What’s out there?</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dirty="0">
              <a:solidFill>
                <a:srgbClr val="008000"/>
              </a:solidFill>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6" name="Picture 57" descr="Free question mark - Vector Art">
            <a:extLst>
              <a:ext uri="{FF2B5EF4-FFF2-40B4-BE49-F238E27FC236}">
                <a16:creationId xmlns:a16="http://schemas.microsoft.com/office/drawing/2014/main" id="{0374458D-A5AC-7C1E-5DD5-F58C8051BB8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549" t="7917" r="8880" b="6352"/>
          <a:stretch/>
        </p:blipFill>
        <p:spPr bwMode="auto">
          <a:xfrm>
            <a:off x="211676" y="1624697"/>
            <a:ext cx="378965" cy="375973"/>
          </a:xfrm>
          <a:prstGeom prst="rect">
            <a:avLst/>
          </a:prstGeom>
          <a:noFill/>
          <a:extLst>
            <a:ext uri="{909E8E84-426E-40DD-AFC4-6F175D3DCCD1}">
              <a14:hiddenFill xmlns:a14="http://schemas.microsoft.com/office/drawing/2010/main">
                <a:solidFill>
                  <a:srgbClr val="FFFFFF"/>
                </a:solidFill>
              </a14:hiddenFill>
            </a:ext>
          </a:extLst>
        </p:spPr>
      </p:pic>
      <p:sp>
        <p:nvSpPr>
          <p:cNvPr id="80" name="Text Box 23">
            <a:extLst>
              <a:ext uri="{FF2B5EF4-FFF2-40B4-BE49-F238E27FC236}">
                <a16:creationId xmlns:a16="http://schemas.microsoft.com/office/drawing/2014/main" id="{A1574DFF-9A31-B653-FA98-CE9352A13AB3}"/>
              </a:ext>
            </a:extLst>
          </p:cNvPr>
          <p:cNvSpPr txBox="1">
            <a:spLocks noChangeArrowheads="1"/>
          </p:cNvSpPr>
          <p:nvPr/>
        </p:nvSpPr>
        <p:spPr bwMode="auto">
          <a:xfrm>
            <a:off x="119531" y="2603675"/>
            <a:ext cx="3215346" cy="1633517"/>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Notices</a:t>
            </a:r>
          </a:p>
          <a:p>
            <a:pPr marL="0" marR="0" lvl="0" indent="0" defTabSz="914400" rtl="0" eaLnBrk="0" fontAlgn="base" latinLnBrk="0" hangingPunct="0">
              <a:lnSpc>
                <a:spcPct val="100000"/>
              </a:lnSpc>
              <a:spcBef>
                <a:spcPct val="0"/>
              </a:spcBef>
              <a:spcAft>
                <a:spcPct val="0"/>
              </a:spcAft>
              <a:buClrTx/>
              <a:buSzTx/>
              <a:buFontTx/>
              <a:buNone/>
              <a:tabLst/>
            </a:pPr>
            <a:r>
              <a:rPr lang="en-GB" sz="1400" dirty="0"/>
              <a:t>Please ensure that you and your child have access to Seesaw and check it regularly, as it will be the main way that we send announcements and to communicate with you.</a:t>
            </a:r>
          </a:p>
          <a:p>
            <a:pPr marL="0" marR="0" lvl="0" indent="0" defTabSz="914400" rtl="0" eaLnBrk="0" fontAlgn="base" latinLnBrk="0" hangingPunct="0">
              <a:lnSpc>
                <a:spcPct val="100000"/>
              </a:lnSpc>
              <a:spcBef>
                <a:spcPct val="0"/>
              </a:spcBef>
              <a:spcAft>
                <a:spcPct val="0"/>
              </a:spcAft>
              <a:buClrTx/>
              <a:buSzTx/>
              <a:buFontTx/>
              <a:buNone/>
              <a:tabLst/>
            </a:pPr>
            <a:endParaRPr lang="en-GB" sz="1100" dirty="0"/>
          </a:p>
          <a:p>
            <a:pPr marL="0" marR="0" lvl="0" indent="0" defTabSz="914400" rtl="0" eaLnBrk="0" fontAlgn="base" latinLnBrk="0" hangingPunct="0">
              <a:lnSpc>
                <a:spcPct val="100000"/>
              </a:lnSpc>
              <a:spcBef>
                <a:spcPct val="0"/>
              </a:spcBef>
              <a:spcAft>
                <a:spcPct val="0"/>
              </a:spcAft>
              <a:buClrTx/>
              <a:buSzTx/>
              <a:buFontTx/>
              <a:buNone/>
              <a:tabLst/>
            </a:pPr>
            <a:r>
              <a:rPr lang="en-GB" sz="1100" dirty="0"/>
              <a:t> </a:t>
            </a:r>
            <a:endParaRPr kumimoji="0" lang="en-GB" altLang="en-US" sz="1050" b="0" i="0" u="none" strike="noStrike" cap="none" normalizeH="0" baseline="0" dirty="0">
              <a:ln>
                <a:noFill/>
              </a:ln>
              <a:solidFill>
                <a:srgbClr val="008000"/>
              </a:solidFill>
              <a:effectLst/>
              <a:latin typeface="Twinkl" pitchFamily="2" charset="0"/>
            </a:endParaRPr>
          </a:p>
        </p:txBody>
      </p:sp>
      <p:pic>
        <p:nvPicPr>
          <p:cNvPr id="81" name="Picture 80" descr="A picture containing text&#10;&#10;Description automatically generated">
            <a:extLst>
              <a:ext uri="{FF2B5EF4-FFF2-40B4-BE49-F238E27FC236}">
                <a16:creationId xmlns:a16="http://schemas.microsoft.com/office/drawing/2014/main" id="{75169FEA-8080-889B-A8D6-0B5C86475E85}"/>
              </a:ext>
            </a:extLst>
          </p:cNvPr>
          <p:cNvPicPr>
            <a:picLocks noChangeAspect="1"/>
          </p:cNvPicPr>
          <p:nvPr/>
        </p:nvPicPr>
        <p:blipFill rotWithShape="1">
          <a:blip r:embed="rId9">
            <a:extLst>
              <a:ext uri="{28A0092B-C50C-407E-A947-70E740481C1C}">
                <a14:useLocalDpi xmlns:a14="http://schemas.microsoft.com/office/drawing/2010/main" val="0"/>
              </a:ext>
            </a:extLst>
          </a:blip>
          <a:srcRect l="25909" t="36657" r="27451" b="32204"/>
          <a:stretch/>
        </p:blipFill>
        <p:spPr>
          <a:xfrm>
            <a:off x="2623506" y="3656109"/>
            <a:ext cx="539931" cy="509960"/>
          </a:xfrm>
          <a:prstGeom prst="rect">
            <a:avLst/>
          </a:prstGeom>
        </p:spPr>
      </p:pic>
      <p:pic>
        <p:nvPicPr>
          <p:cNvPr id="1035" name="Picture 1034">
            <a:extLst>
              <a:ext uri="{FF2B5EF4-FFF2-40B4-BE49-F238E27FC236}">
                <a16:creationId xmlns:a16="http://schemas.microsoft.com/office/drawing/2014/main" id="{49663328-BE24-58F9-7DB0-D8B0FD85B2B8}"/>
              </a:ext>
            </a:extLst>
          </p:cNvPr>
          <p:cNvPicPr>
            <a:picLocks noChangeAspect="1"/>
          </p:cNvPicPr>
          <p:nvPr/>
        </p:nvPicPr>
        <p:blipFill rotWithShape="1">
          <a:blip r:embed="rId10">
            <a:extLst>
              <a:ext uri="{28A0092B-C50C-407E-A947-70E740481C1C}">
                <a14:useLocalDpi xmlns:a14="http://schemas.microsoft.com/office/drawing/2010/main" val="0"/>
              </a:ext>
            </a:extLst>
          </a:blip>
          <a:srcRect l="9745" t="6845" r="64961" b="73796"/>
          <a:stretch/>
        </p:blipFill>
        <p:spPr>
          <a:xfrm>
            <a:off x="6113193" y="2719808"/>
            <a:ext cx="437954" cy="474194"/>
          </a:xfrm>
          <a:prstGeom prst="rect">
            <a:avLst/>
          </a:prstGeom>
        </p:spPr>
      </p:pic>
      <p:pic>
        <p:nvPicPr>
          <p:cNvPr id="2" name="Picture 2" descr="EDX Education 53835 2cm Linking Cubes, 10 Bright Colours, Pack of 100">
            <a:extLst>
              <a:ext uri="{FF2B5EF4-FFF2-40B4-BE49-F238E27FC236}">
                <a16:creationId xmlns:a16="http://schemas.microsoft.com/office/drawing/2014/main" id="{D95BB5B9-4C6E-5C99-2BA2-21EDC12DB6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187209" y="5828706"/>
            <a:ext cx="397533" cy="3975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hat are ten frames? (And how they help your child make sense of numbers) -  Math, Kids and Chaos">
            <a:extLst>
              <a:ext uri="{FF2B5EF4-FFF2-40B4-BE49-F238E27FC236}">
                <a16:creationId xmlns:a16="http://schemas.microsoft.com/office/drawing/2014/main" id="{CE2FC45A-D626-4F8E-7C31-2FF734F8E8E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3360" t="18696" r="18495" b="16556"/>
          <a:stretch/>
        </p:blipFill>
        <p:spPr bwMode="auto">
          <a:xfrm>
            <a:off x="5135112" y="5974271"/>
            <a:ext cx="530381" cy="2519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text, clock, antenna&#10;&#10;Description automatically generated">
            <a:extLst>
              <a:ext uri="{FF2B5EF4-FFF2-40B4-BE49-F238E27FC236}">
                <a16:creationId xmlns:a16="http://schemas.microsoft.com/office/drawing/2014/main" id="{6B8272CB-CF93-5ABD-F21D-EDD8C3A84F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543740" y="5974271"/>
            <a:ext cx="1524726" cy="222356"/>
          </a:xfrm>
          <a:prstGeom prst="rect">
            <a:avLst/>
          </a:prstGeom>
        </p:spPr>
      </p:pic>
      <p:pic>
        <p:nvPicPr>
          <p:cNvPr id="35" name="Picture 34">
            <a:extLst>
              <a:ext uri="{FF2B5EF4-FFF2-40B4-BE49-F238E27FC236}">
                <a16:creationId xmlns:a16="http://schemas.microsoft.com/office/drawing/2014/main" id="{C1EDE670-78CD-D186-2518-93374C3E8D6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16200000">
            <a:off x="5708290" y="5859474"/>
            <a:ext cx="493650" cy="274692"/>
          </a:xfrm>
          <a:prstGeom prst="rect">
            <a:avLst/>
          </a:prstGeom>
        </p:spPr>
      </p:pic>
      <p:sp>
        <p:nvSpPr>
          <p:cNvPr id="7" name="Oval 6">
            <a:extLst>
              <a:ext uri="{FF2B5EF4-FFF2-40B4-BE49-F238E27FC236}">
                <a16:creationId xmlns:a16="http://schemas.microsoft.com/office/drawing/2014/main" id="{A50C1A69-2194-317A-CBED-A6625353854B}"/>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7" name="Picture 3">
            <a:extLst>
              <a:ext uri="{FF2B5EF4-FFF2-40B4-BE49-F238E27FC236}">
                <a16:creationId xmlns:a16="http://schemas.microsoft.com/office/drawing/2014/main" id="{15A307A3-16C3-3822-8C3D-47EE28D1AFD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Oval 10">
            <a:extLst>
              <a:ext uri="{FF2B5EF4-FFF2-40B4-BE49-F238E27FC236}">
                <a16:creationId xmlns:a16="http://schemas.microsoft.com/office/drawing/2014/main" id="{60F2C88C-2152-7975-01A6-689C08A98FCC}"/>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85" name="Picture 61" descr="Autumn tree - Free nature icons">
            <a:extLst>
              <a:ext uri="{FF2B5EF4-FFF2-40B4-BE49-F238E27FC236}">
                <a16:creationId xmlns:a16="http://schemas.microsoft.com/office/drawing/2014/main" id="{85DD1472-F874-C93C-7E46-16F8E7D89AF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23">
            <a:extLst>
              <a:ext uri="{FF2B5EF4-FFF2-40B4-BE49-F238E27FC236}">
                <a16:creationId xmlns:a16="http://schemas.microsoft.com/office/drawing/2014/main" id="{362E5204-C1CD-0C54-CD69-8CE841DD357D}"/>
              </a:ext>
            </a:extLst>
          </p:cNvPr>
          <p:cNvSpPr txBox="1">
            <a:spLocks noChangeArrowheads="1"/>
          </p:cNvSpPr>
          <p:nvPr/>
        </p:nvSpPr>
        <p:spPr bwMode="auto">
          <a:xfrm>
            <a:off x="109472" y="4318794"/>
            <a:ext cx="3215346" cy="1907445"/>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Geography</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000" dirty="0">
              <a:solidFill>
                <a:srgbClr val="000000"/>
              </a:solidFill>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sz="2000" b="0" i="0" dirty="0">
                <a:effectLst/>
                <a:latin typeface="Calibri" panose="020F0502020204030204" pitchFamily="34" charset="0"/>
              </a:rPr>
              <a:t>Would you like to live in a desert?</a:t>
            </a:r>
            <a:endParaRPr lang="en-GB" altLang="en-US" sz="2000" dirty="0">
              <a:latin typeface="Modern Love Caps" panose="04070805081001020A01" pitchFamily="82" charset="0"/>
            </a:endParaRPr>
          </a:p>
        </p:txBody>
      </p:sp>
      <p:pic>
        <p:nvPicPr>
          <p:cNvPr id="12" name="Picture 11">
            <a:extLst>
              <a:ext uri="{FF2B5EF4-FFF2-40B4-BE49-F238E27FC236}">
                <a16:creationId xmlns:a16="http://schemas.microsoft.com/office/drawing/2014/main" id="{4B2760EB-A598-B258-1292-9CED1F795EED}"/>
              </a:ext>
            </a:extLst>
          </p:cNvPr>
          <p:cNvPicPr>
            <a:picLocks noChangeAspect="1"/>
          </p:cNvPicPr>
          <p:nvPr/>
        </p:nvPicPr>
        <p:blipFill>
          <a:blip r:embed="rId17"/>
          <a:stretch>
            <a:fillRect/>
          </a:stretch>
        </p:blipFill>
        <p:spPr>
          <a:xfrm>
            <a:off x="2696069" y="4349452"/>
            <a:ext cx="409632" cy="333422"/>
          </a:xfrm>
          <a:prstGeom prst="rect">
            <a:avLst/>
          </a:prstGeom>
        </p:spPr>
      </p:pic>
    </p:spTree>
    <p:extLst>
      <p:ext uri="{BB962C8B-B14F-4D97-AF65-F5344CB8AC3E}">
        <p14:creationId xmlns:p14="http://schemas.microsoft.com/office/powerpoint/2010/main" val="391807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5 newsletter—autumn 2</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663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Text Box 23">
            <a:extLst>
              <a:ext uri="{FF2B5EF4-FFF2-40B4-BE49-F238E27FC236}">
                <a16:creationId xmlns:a16="http://schemas.microsoft.com/office/drawing/2014/main" id="{FA2E9399-05CD-C6C9-9F85-E5C869223A87}"/>
              </a:ext>
            </a:extLst>
          </p:cNvPr>
          <p:cNvSpPr txBox="1">
            <a:spLocks noChangeArrowheads="1"/>
          </p:cNvSpPr>
          <p:nvPr/>
        </p:nvSpPr>
        <p:spPr bwMode="auto">
          <a:xfrm>
            <a:off x="127798" y="1139031"/>
            <a:ext cx="3215346" cy="182474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Science</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i="1" dirty="0">
                <a:solidFill>
                  <a:srgbClr val="FF0000"/>
                </a:solidFill>
                <a:latin typeface="Calibri" panose="020F0502020204030204" pitchFamily="34" charset="0"/>
              </a:rPr>
              <a:t>Space</a:t>
            </a:r>
          </a:p>
          <a:p>
            <a:pPr algn="l" rtl="0" fontAlgn="base"/>
            <a:r>
              <a:rPr lang="en-US" sz="1600" b="0" i="0" dirty="0">
                <a:solidFill>
                  <a:srgbClr val="000000"/>
                </a:solidFill>
                <a:effectLst/>
                <a:latin typeface="Calibri" panose="020F0502020204030204" pitchFamily="34" charset="0"/>
              </a:rPr>
              <a:t>Children will learn to describe the movement of the Earth and other planets relative to the sun in the solar system. </a:t>
            </a:r>
            <a:endParaRPr lang="en-US" sz="1100" b="0" i="0" dirty="0">
              <a:solidFill>
                <a:srgbClr val="000000"/>
              </a:solidFill>
              <a:effectLst/>
              <a:latin typeface="Segoe UI" panose="020B0502040204020203"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dirty="0">
              <a:latin typeface="Calibri" panose="020F0502020204030204" pitchFamily="34" charset="0"/>
            </a:endParaRPr>
          </a:p>
        </p:txBody>
      </p:sp>
      <p:sp>
        <p:nvSpPr>
          <p:cNvPr id="13" name="Text Box 23">
            <a:extLst>
              <a:ext uri="{FF2B5EF4-FFF2-40B4-BE49-F238E27FC236}">
                <a16:creationId xmlns:a16="http://schemas.microsoft.com/office/drawing/2014/main" id="{6CC02EB3-1678-ADC5-C525-7A6278510E53}"/>
              </a:ext>
            </a:extLst>
          </p:cNvPr>
          <p:cNvSpPr txBox="1">
            <a:spLocks noChangeArrowheads="1"/>
          </p:cNvSpPr>
          <p:nvPr/>
        </p:nvSpPr>
        <p:spPr bwMode="auto">
          <a:xfrm>
            <a:off x="3514858" y="1139033"/>
            <a:ext cx="3215346" cy="1296274"/>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RE</a:t>
            </a:r>
          </a:p>
          <a:p>
            <a:pPr marL="0" marR="0" lvl="0" indent="0" algn="ctr" defTabSz="914400" rtl="0" eaLnBrk="0" fontAlgn="base" latinLnBrk="0" hangingPunct="0">
              <a:lnSpc>
                <a:spcPct val="100000"/>
              </a:lnSpc>
              <a:spcBef>
                <a:spcPct val="0"/>
              </a:spcBef>
              <a:spcAft>
                <a:spcPct val="0"/>
              </a:spcAft>
              <a:buClrTx/>
              <a:buSzTx/>
              <a:buFontTx/>
              <a:buNone/>
              <a:tabLst/>
            </a:pPr>
            <a:r>
              <a:rPr lang="en-US" sz="1800" b="1" i="0" u="sng" dirty="0">
                <a:solidFill>
                  <a:srgbClr val="000000"/>
                </a:solidFill>
                <a:effectLst/>
                <a:latin typeface="Calibri" panose="020F0502020204030204" pitchFamily="34" charset="0"/>
              </a:rPr>
              <a:t>Incarnation</a:t>
            </a:r>
            <a:r>
              <a:rPr lang="en-US" sz="1800" b="0" i="0" dirty="0">
                <a:solidFill>
                  <a:srgbClr val="000000"/>
                </a:solidFill>
                <a:effectLst/>
                <a:latin typeface="WordVisiCarriageReturn_MSFontService"/>
              </a:rPr>
              <a:t> </a:t>
            </a:r>
            <a:br>
              <a:rPr lang="en-US" sz="1800" b="0" i="0" dirty="0">
                <a:solidFill>
                  <a:srgbClr val="000000"/>
                </a:solidFill>
                <a:effectLst/>
                <a:latin typeface="WordVisiCarriageReturn_MSFontService"/>
              </a:rPr>
            </a:br>
            <a:r>
              <a:rPr lang="en-US" sz="1800" b="0" i="0" dirty="0">
                <a:solidFill>
                  <a:srgbClr val="000000"/>
                </a:solidFill>
                <a:effectLst/>
                <a:latin typeface="Calibri" panose="020F0502020204030204" pitchFamily="34" charset="0"/>
              </a:rPr>
              <a:t>Was Jesus the Messiah?</a:t>
            </a:r>
            <a:endParaRPr kumimoji="0" lang="en-GB" altLang="en-US" sz="1200" b="1" i="0" u="none" strike="noStrike" cap="none" normalizeH="0" baseline="0" dirty="0">
              <a:ln>
                <a:noFill/>
              </a:ln>
              <a:solidFill>
                <a:srgbClr val="008000"/>
              </a:solidFill>
              <a:effectLst/>
              <a:latin typeface="Twinkl" pitchFamily="2" charset="0"/>
            </a:endParaRPr>
          </a:p>
          <a:p>
            <a:pPr algn="ctr" defTabSz="914400" eaLnBrk="0" fontAlgn="base" hangingPunct="0">
              <a:spcBef>
                <a:spcPct val="0"/>
              </a:spcBef>
              <a:spcAft>
                <a:spcPct val="0"/>
              </a:spcAf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4" name="Text Box 23">
            <a:extLst>
              <a:ext uri="{FF2B5EF4-FFF2-40B4-BE49-F238E27FC236}">
                <a16:creationId xmlns:a16="http://schemas.microsoft.com/office/drawing/2014/main" id="{F58163C0-E042-723C-D0C3-034A4C992B15}"/>
              </a:ext>
            </a:extLst>
          </p:cNvPr>
          <p:cNvSpPr txBox="1">
            <a:spLocks noChangeArrowheads="1"/>
          </p:cNvSpPr>
          <p:nvPr/>
        </p:nvSpPr>
        <p:spPr bwMode="auto">
          <a:xfrm>
            <a:off x="127798" y="3018549"/>
            <a:ext cx="3215346" cy="154099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VIPERS</a:t>
            </a:r>
          </a:p>
          <a:p>
            <a:pPr fontAlgn="base"/>
            <a:r>
              <a:rPr lang="en-GB" sz="1400" dirty="0">
                <a:effectLst/>
                <a:latin typeface="Calibri" panose="020F0502020204030204" pitchFamily="34" charset="0"/>
                <a:ea typeface="Times New Roman" panose="02020603050405020304" pitchFamily="18" charset="0"/>
              </a:rPr>
              <a:t>We will read Surv</a:t>
            </a:r>
            <a:r>
              <a:rPr lang="en-GB" sz="1400" dirty="0">
                <a:latin typeface="Calibri" panose="020F0502020204030204" pitchFamily="34" charset="0"/>
                <a:ea typeface="Times New Roman" panose="02020603050405020304" pitchFamily="18" charset="0"/>
              </a:rPr>
              <a:t>ival in Space </a:t>
            </a:r>
          </a:p>
          <a:p>
            <a:pPr fontAlgn="base"/>
            <a:r>
              <a:rPr lang="en-GB" sz="1400" dirty="0">
                <a:effectLst/>
                <a:latin typeface="Calibri" panose="020F0502020204030204" pitchFamily="34" charset="0"/>
                <a:ea typeface="Times New Roman" panose="02020603050405020304" pitchFamily="18" charset="0"/>
              </a:rPr>
              <a:t>and ex</a:t>
            </a:r>
            <a:r>
              <a:rPr lang="en-GB" sz="1400" dirty="0">
                <a:latin typeface="Calibri" panose="020F0502020204030204" pitchFamily="34" charset="0"/>
                <a:ea typeface="Times New Roman" panose="02020603050405020304" pitchFamily="18" charset="0"/>
              </a:rPr>
              <a:t>plore the vocabulary, </a:t>
            </a:r>
          </a:p>
          <a:p>
            <a:pPr fontAlgn="base"/>
            <a:r>
              <a:rPr lang="en-GB" sz="1400" dirty="0">
                <a:latin typeface="Calibri" panose="020F0502020204030204" pitchFamily="34" charset="0"/>
                <a:ea typeface="Times New Roman" panose="02020603050405020304" pitchFamily="18" charset="0"/>
              </a:rPr>
              <a:t>m</a:t>
            </a:r>
            <a:r>
              <a:rPr lang="en-GB" sz="1400" dirty="0">
                <a:effectLst/>
                <a:latin typeface="Calibri" panose="020F0502020204030204" pitchFamily="34" charset="0"/>
                <a:ea typeface="Times New Roman" panose="02020603050405020304" pitchFamily="18" charset="0"/>
              </a:rPr>
              <a:t>ake predictions and </a:t>
            </a:r>
          </a:p>
          <a:p>
            <a:pPr fontAlgn="base"/>
            <a:r>
              <a:rPr lang="en-GB" sz="1400" dirty="0">
                <a:latin typeface="Calibri" panose="020F0502020204030204" pitchFamily="34" charset="0"/>
                <a:ea typeface="Times New Roman" panose="02020603050405020304" pitchFamily="18" charset="0"/>
              </a:rPr>
              <a:t>s</a:t>
            </a:r>
            <a:r>
              <a:rPr lang="en-GB" sz="1400" dirty="0">
                <a:effectLst/>
                <a:latin typeface="Calibri" panose="020F0502020204030204" pitchFamily="34" charset="0"/>
                <a:ea typeface="Times New Roman" panose="02020603050405020304" pitchFamily="18" charset="0"/>
              </a:rPr>
              <a:t>ummarize</a:t>
            </a:r>
            <a:r>
              <a:rPr lang="en-GB" sz="1400" dirty="0">
                <a:latin typeface="Calibri" panose="020F0502020204030204" pitchFamily="34" charset="0"/>
                <a:ea typeface="Times New Roman" panose="02020603050405020304" pitchFamily="18" charset="0"/>
              </a:rPr>
              <a:t> extracts from the</a:t>
            </a:r>
          </a:p>
          <a:p>
            <a:pPr fontAlgn="base"/>
            <a:r>
              <a:rPr lang="en-GB" sz="1400" dirty="0">
                <a:latin typeface="Calibri" panose="020F0502020204030204" pitchFamily="34" charset="0"/>
                <a:ea typeface="Times New Roman" panose="02020603050405020304" pitchFamily="18" charset="0"/>
              </a:rPr>
              <a:t>text. </a:t>
            </a:r>
            <a:endParaRPr lang="en-GB" sz="1400" dirty="0">
              <a:effectLst/>
              <a:latin typeface="Calibri" panose="020F050202020403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6" name="Text Box 23">
            <a:extLst>
              <a:ext uri="{FF2B5EF4-FFF2-40B4-BE49-F238E27FC236}">
                <a16:creationId xmlns:a16="http://schemas.microsoft.com/office/drawing/2014/main" id="{2816F9F7-84D6-E2A3-F94F-B77E43B7CE70}"/>
              </a:ext>
            </a:extLst>
          </p:cNvPr>
          <p:cNvSpPr txBox="1">
            <a:spLocks noChangeArrowheads="1"/>
          </p:cNvSpPr>
          <p:nvPr/>
        </p:nvSpPr>
        <p:spPr bwMode="auto">
          <a:xfrm>
            <a:off x="3514856" y="2493853"/>
            <a:ext cx="3215346" cy="176255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ART</a:t>
            </a:r>
          </a:p>
          <a:p>
            <a:pPr algn="ctr" defTabSz="914400" eaLnBrk="0" fontAlgn="base" hangingPunct="0">
              <a:spcBef>
                <a:spcPct val="0"/>
              </a:spcBef>
              <a:spcAft>
                <a:spcPct val="0"/>
              </a:spcAft>
            </a:pPr>
            <a:r>
              <a:rPr lang="en-US" sz="1800" b="0" i="0" u="sng" dirty="0">
                <a:solidFill>
                  <a:srgbClr val="000000"/>
                </a:solidFill>
                <a:effectLst/>
                <a:latin typeface="Calibri" panose="020F0502020204030204" pitchFamily="34" charset="0"/>
              </a:rPr>
              <a:t>Drawing, depth and emotion</a:t>
            </a:r>
          </a:p>
          <a:p>
            <a:pPr algn="ctr" defTabSz="914400" eaLnBrk="0" fontAlgn="base" hangingPunct="0">
              <a:spcBef>
                <a:spcPct val="0"/>
              </a:spcBef>
              <a:spcAft>
                <a:spcPct val="0"/>
              </a:spcAft>
            </a:pPr>
            <a:endParaRPr lang="en-GB" sz="1600" dirty="0"/>
          </a:p>
          <a:p>
            <a:pPr algn="ctr" defTabSz="914400" eaLnBrk="0" fontAlgn="base" hangingPunct="0">
              <a:spcBef>
                <a:spcPct val="0"/>
              </a:spcBef>
              <a:spcAft>
                <a:spcPct val="0"/>
              </a:spcAft>
            </a:pPr>
            <a:r>
              <a:rPr lang="en-GB" sz="1600" dirty="0"/>
              <a:t>Exploring mark making for showing depth, emotion and movement.</a:t>
            </a:r>
            <a:br>
              <a:rPr lang="en-US" sz="1800" b="0" i="0" dirty="0">
                <a:solidFill>
                  <a:srgbClr val="000000"/>
                </a:solidFill>
                <a:effectLst/>
                <a:latin typeface="WordVisiCarriageReturn_MSFontService"/>
              </a:rPr>
            </a:b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7" name="Text Box 23">
            <a:extLst>
              <a:ext uri="{FF2B5EF4-FFF2-40B4-BE49-F238E27FC236}">
                <a16:creationId xmlns:a16="http://schemas.microsoft.com/office/drawing/2014/main" id="{5DC2254A-F57E-C11B-516B-5AA45B2F07CA}"/>
              </a:ext>
            </a:extLst>
          </p:cNvPr>
          <p:cNvSpPr txBox="1">
            <a:spLocks noChangeArrowheads="1"/>
          </p:cNvSpPr>
          <p:nvPr/>
        </p:nvSpPr>
        <p:spPr bwMode="auto">
          <a:xfrm>
            <a:off x="3530142" y="4348717"/>
            <a:ext cx="3215346" cy="340217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000" dirty="0">
                <a:latin typeface="Modern Love Caps" panose="04070805081001020A01" pitchFamily="82" charset="0"/>
              </a:rPr>
              <a:t>PSHE</a:t>
            </a: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sz="2000" dirty="0">
              <a:latin typeface="Modern Love Caps" panose="04070805081001020A01" pitchFamily="82" charset="0"/>
            </a:endParaRPr>
          </a:p>
          <a:p>
            <a:pPr rtl="0" fontAlgn="base"/>
            <a:r>
              <a:rPr lang="en-US" sz="1400" b="1" i="0" dirty="0">
                <a:effectLst/>
              </a:rPr>
              <a:t>One Life </a:t>
            </a:r>
            <a:r>
              <a:rPr lang="en-US" sz="1400" dirty="0"/>
              <a:t>– we will be learning more about our own emotions:  </a:t>
            </a:r>
            <a:r>
              <a:rPr lang="en-US" sz="1400" dirty="0" err="1"/>
              <a:t>recognising</a:t>
            </a:r>
            <a:r>
              <a:rPr lang="en-US" sz="1400" dirty="0"/>
              <a:t> and understanding emotions, accepting that all emotions are valid but learning how to manage them so they don’t grow too big. </a:t>
            </a:r>
          </a:p>
          <a:p>
            <a:pPr rtl="0" fontAlgn="base"/>
            <a:endParaRPr lang="en-US" dirty="0">
              <a:latin typeface="Calibri" panose="020F0502020204030204" pitchFamily="34" charset="0"/>
            </a:endParaRPr>
          </a:p>
          <a:p>
            <a:pPr rtl="0" fontAlgn="base"/>
            <a:r>
              <a:rPr lang="en-US" sz="1400" b="0" i="0" dirty="0">
                <a:effectLst/>
              </a:rPr>
              <a:t>We are participating in the </a:t>
            </a:r>
            <a:r>
              <a:rPr lang="en-US" sz="1400" b="1" i="0" dirty="0">
                <a:effectLst/>
              </a:rPr>
              <a:t>Linking Schools Network </a:t>
            </a:r>
            <a:r>
              <a:rPr lang="en-US" sz="1400" b="0" i="0" dirty="0">
                <a:effectLst/>
              </a:rPr>
              <a:t>this year and this term we will be meeting our Link class and class teacher via zoom!</a:t>
            </a: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sz="2000" dirty="0">
              <a:latin typeface="Modern Love Caps" panose="04070805081001020A01"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2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9" name="Text Box 23">
            <a:extLst>
              <a:ext uri="{FF2B5EF4-FFF2-40B4-BE49-F238E27FC236}">
                <a16:creationId xmlns:a16="http://schemas.microsoft.com/office/drawing/2014/main" id="{767E1DCC-0143-C968-3D44-86ACC54CD197}"/>
              </a:ext>
            </a:extLst>
          </p:cNvPr>
          <p:cNvSpPr txBox="1">
            <a:spLocks noChangeArrowheads="1"/>
          </p:cNvSpPr>
          <p:nvPr/>
        </p:nvSpPr>
        <p:spPr bwMode="auto">
          <a:xfrm>
            <a:off x="126082" y="6231055"/>
            <a:ext cx="3215346" cy="3079667"/>
          </a:xfrm>
          <a:prstGeom prst="rect">
            <a:avLst/>
          </a:prstGeom>
          <a:solidFill>
            <a:srgbClr val="FFFFFF"/>
          </a:solidFill>
          <a:ln w="28575" algn="ctr">
            <a:solidFill>
              <a:schemeClr val="accent2">
                <a:lumMod val="60000"/>
                <a:lumOff val="40000"/>
              </a:schemeClr>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effectLst/>
                <a:latin typeface="Modern Love Caps" panose="04070805081001020A01" pitchFamily="82" charset="0"/>
              </a:rPr>
              <a:t>Home Learning</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1200" dirty="0"/>
              <a:t>Homework is handed out on a Friday and collected in on the following Wednesday. Please ensure that homework is completed in pencil and well-presented when in the homework book. If your child would prefer to complete their homework on Seesaw, please ensure they hand it in by Wednesday as well. </a:t>
            </a:r>
          </a:p>
          <a:p>
            <a:pPr marL="0" marR="0" lvl="0" indent="0" algn="l" defTabSz="914400" rtl="0" eaLnBrk="0" fontAlgn="base" latinLnBrk="0" hangingPunct="0">
              <a:lnSpc>
                <a:spcPct val="100000"/>
              </a:lnSpc>
              <a:spcBef>
                <a:spcPct val="0"/>
              </a:spcBef>
              <a:spcAft>
                <a:spcPct val="0"/>
              </a:spcAft>
              <a:buClrTx/>
              <a:buSzTx/>
              <a:buFontTx/>
              <a:buNone/>
              <a:tabLst/>
            </a:pPr>
            <a:endParaRPr lang="en-GB" sz="1200" dirty="0"/>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It is encouraged that children regularly access </a:t>
            </a:r>
            <a:r>
              <a:rPr lang="en-GB" altLang="en-US" sz="1200" dirty="0" err="1"/>
              <a:t>TTRockstars</a:t>
            </a:r>
            <a:r>
              <a:rPr lang="en-GB" altLang="en-US" sz="1200" dirty="0"/>
              <a:t> independently to improve fluency and accuracy. Children should also be reading regularly at home, even if they are a fluent reader.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9D419321-FE21-9BC5-F395-155CCD035D94}"/>
              </a:ext>
            </a:extLst>
          </p:cNvPr>
          <p:cNvPicPr>
            <a:picLocks noChangeAspect="1"/>
          </p:cNvPicPr>
          <p:nvPr/>
        </p:nvPicPr>
        <p:blipFill rotWithShape="1">
          <a:blip r:embed="rId5">
            <a:extLst>
              <a:ext uri="{28A0092B-C50C-407E-A947-70E740481C1C}">
                <a14:useLocalDpi xmlns:a14="http://schemas.microsoft.com/office/drawing/2010/main" val="0"/>
              </a:ext>
            </a:extLst>
          </a:blip>
          <a:srcRect l="50356" t="8017" r="22444" b="74640"/>
          <a:stretch/>
        </p:blipFill>
        <p:spPr>
          <a:xfrm>
            <a:off x="2988989" y="1006389"/>
            <a:ext cx="438122" cy="395185"/>
          </a:xfrm>
          <a:prstGeom prst="rect">
            <a:avLst/>
          </a:prstGeom>
        </p:spPr>
      </p:pic>
      <p:pic>
        <p:nvPicPr>
          <p:cNvPr id="22" name="Picture 21" descr="Understanding Christianity">
            <a:extLst>
              <a:ext uri="{FF2B5EF4-FFF2-40B4-BE49-F238E27FC236}">
                <a16:creationId xmlns:a16="http://schemas.microsoft.com/office/drawing/2014/main" id="{21365F39-0375-2B45-ECA3-3A260693CEA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211088" y="1184486"/>
            <a:ext cx="415792" cy="415792"/>
          </a:xfrm>
          <a:prstGeom prst="rect">
            <a:avLst/>
          </a:prstGeom>
          <a:noFill/>
          <a:ln>
            <a:noFill/>
          </a:ln>
        </p:spPr>
      </p:pic>
      <p:pic>
        <p:nvPicPr>
          <p:cNvPr id="23" name="Picture 22" descr="Image result for you, Me PSHE.">
            <a:extLst>
              <a:ext uri="{FF2B5EF4-FFF2-40B4-BE49-F238E27FC236}">
                <a16:creationId xmlns:a16="http://schemas.microsoft.com/office/drawing/2014/main" id="{4377EAEA-CCBA-07DB-B5A5-4939F5042BA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78791" y="4467471"/>
            <a:ext cx="313262" cy="399618"/>
          </a:xfrm>
          <a:prstGeom prst="rect">
            <a:avLst/>
          </a:prstGeom>
          <a:noFill/>
          <a:ln>
            <a:noFill/>
          </a:ln>
        </p:spPr>
      </p:pic>
      <p:pic>
        <p:nvPicPr>
          <p:cNvPr id="2052" name="Picture 4" descr="Families and Students | Wisconsin Department of Public Instruction">
            <a:extLst>
              <a:ext uri="{FF2B5EF4-FFF2-40B4-BE49-F238E27FC236}">
                <a16:creationId xmlns:a16="http://schemas.microsoft.com/office/drawing/2014/main" id="{A155DF1D-3E15-3C9C-4103-E5B84E4B5F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0800000" flipV="1">
            <a:off x="239124" y="6273562"/>
            <a:ext cx="411709" cy="411709"/>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23">
            <a:extLst>
              <a:ext uri="{FF2B5EF4-FFF2-40B4-BE49-F238E27FC236}">
                <a16:creationId xmlns:a16="http://schemas.microsoft.com/office/drawing/2014/main" id="{36B87CF4-50AC-9796-74B9-00EAC2ECE0F6}"/>
              </a:ext>
            </a:extLst>
          </p:cNvPr>
          <p:cNvSpPr txBox="1">
            <a:spLocks noChangeArrowheads="1"/>
          </p:cNvSpPr>
          <p:nvPr/>
        </p:nvSpPr>
        <p:spPr bwMode="auto">
          <a:xfrm>
            <a:off x="3516573" y="7868093"/>
            <a:ext cx="3215346" cy="1442628"/>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latin typeface="Modern Love Caps" panose="04070805081001020A01" pitchFamily="82" charset="0"/>
              </a:rPr>
              <a:t>communication</a:t>
            </a:r>
            <a:endParaRPr lang="en-GB" sz="1100" dirty="0"/>
          </a:p>
          <a:p>
            <a:pPr marR="0" lvl="0" defTabSz="914400" rtl="0" eaLnBrk="0" fontAlgn="base" latinLnBrk="0" hangingPunct="0">
              <a:lnSpc>
                <a:spcPct val="100000"/>
              </a:lnSpc>
              <a:spcBef>
                <a:spcPct val="0"/>
              </a:spcBef>
              <a:spcAft>
                <a:spcPct val="0"/>
              </a:spcAft>
              <a:buClrTx/>
              <a:buSzTx/>
              <a:tabLst/>
            </a:pPr>
            <a:endParaRPr lang="en-GB" altLang="en-US" sz="1200" dirty="0">
              <a:latin typeface="Calibri "/>
            </a:endParaRPr>
          </a:p>
          <a:p>
            <a:pPr marR="0" lvl="0" defTabSz="914400" rtl="0" eaLnBrk="0" fontAlgn="base" latinLnBrk="0" hangingPunct="0">
              <a:lnSpc>
                <a:spcPct val="100000"/>
              </a:lnSpc>
              <a:spcBef>
                <a:spcPct val="0"/>
              </a:spcBef>
              <a:spcAft>
                <a:spcPct val="0"/>
              </a:spcAft>
              <a:buClrTx/>
              <a:buSzTx/>
              <a:tabLst/>
            </a:pPr>
            <a:r>
              <a:rPr lang="en-GB" altLang="en-US" sz="1400" dirty="0">
                <a:latin typeface="Calibri "/>
              </a:rPr>
              <a:t>D</a:t>
            </a:r>
            <a:r>
              <a:rPr kumimoji="0" lang="en-GB" altLang="en-US" sz="1400" i="0" u="none" strike="noStrike" cap="none" normalizeH="0" baseline="0" dirty="0">
                <a:ln>
                  <a:noFill/>
                </a:ln>
                <a:effectLst/>
                <a:latin typeface="Calibri "/>
              </a:rPr>
              <a:t>on’t </a:t>
            </a:r>
            <a:r>
              <a:rPr lang="en-GB" altLang="en-US" sz="1400" dirty="0">
                <a:latin typeface="Calibri "/>
              </a:rPr>
              <a:t>forget to visit our </a:t>
            </a:r>
            <a:r>
              <a:rPr lang="en-GB" altLang="en-US" sz="1400" dirty="0">
                <a:latin typeface="Calibri "/>
                <a:hlinkClick r:id="rId9"/>
              </a:rPr>
              <a:t>Facebook</a:t>
            </a:r>
            <a:r>
              <a:rPr lang="en-GB" altLang="en-US" sz="1400" dirty="0">
                <a:latin typeface="Calibri "/>
              </a:rPr>
              <a:t>, </a:t>
            </a:r>
            <a:r>
              <a:rPr lang="en-GB" altLang="en-US" sz="1400" dirty="0">
                <a:latin typeface="Calibri "/>
                <a:hlinkClick r:id="rId10"/>
              </a:rPr>
              <a:t>Twitter</a:t>
            </a:r>
            <a:r>
              <a:rPr lang="en-GB" altLang="en-US" sz="1400" dirty="0">
                <a:latin typeface="Calibri "/>
              </a:rPr>
              <a:t> and </a:t>
            </a:r>
            <a:r>
              <a:rPr lang="en-GB" altLang="en-US" sz="1400" dirty="0">
                <a:latin typeface="Calibri "/>
                <a:hlinkClick r:id="rId11"/>
              </a:rPr>
              <a:t>class webpage </a:t>
            </a:r>
            <a:r>
              <a:rPr lang="en-GB" altLang="en-US" sz="1400" dirty="0">
                <a:latin typeface="Calibri "/>
              </a:rPr>
              <a:t>to see all our learning in Y5 and school. </a:t>
            </a:r>
            <a:endParaRPr kumimoji="0" lang="en-GB" altLang="en-US" sz="1400" i="0" u="none" strike="noStrike" cap="none" normalizeH="0" baseline="0" dirty="0">
              <a:ln>
                <a:noFill/>
              </a:ln>
              <a:effectLst/>
              <a:latin typeface="Calibri "/>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35" name="Text Box 23">
            <a:extLst>
              <a:ext uri="{FF2B5EF4-FFF2-40B4-BE49-F238E27FC236}">
                <a16:creationId xmlns:a16="http://schemas.microsoft.com/office/drawing/2014/main" id="{8C9E93BD-71CC-DBAC-0B42-D9B583E8AE17}"/>
              </a:ext>
            </a:extLst>
          </p:cNvPr>
          <p:cNvSpPr txBox="1">
            <a:spLocks noChangeArrowheads="1"/>
          </p:cNvSpPr>
          <p:nvPr/>
        </p:nvSpPr>
        <p:spPr bwMode="auto">
          <a:xfrm>
            <a:off x="121782" y="4668851"/>
            <a:ext cx="3215346" cy="146246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PE</a:t>
            </a:r>
            <a:endParaRPr kumimoji="0" lang="en-US" altLang="en-US" sz="140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i="0" u="none" strike="noStrike" cap="none" normalizeH="0" baseline="0" dirty="0">
                <a:ln>
                  <a:noFill/>
                </a:ln>
                <a:solidFill>
                  <a:schemeClr val="tx1"/>
                </a:solidFill>
                <a:effectLst/>
                <a:latin typeface="Arial" panose="020B0604020202020204" pitchFamily="34" charset="0"/>
              </a:rPr>
              <a:t>Tuesdays &amp; Fridays – PE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dirty="0">
                <a:latin typeface="Arial" panose="020B0604020202020204" pitchFamily="34" charset="0"/>
              </a:rPr>
              <a:t>Please remember children </a:t>
            </a:r>
            <a:r>
              <a:rPr lang="en-US" altLang="en-US" sz="1400" b="1" dirty="0">
                <a:latin typeface="Arial" panose="020B0604020202020204" pitchFamily="34" charset="0"/>
              </a:rPr>
              <a:t>must</a:t>
            </a:r>
            <a:r>
              <a:rPr lang="en-US" altLang="en-US" sz="1400" dirty="0">
                <a:latin typeface="Arial" panose="020B0604020202020204" pitchFamily="34" charset="0"/>
              </a:rPr>
              <a:t> come to school in correct PE kit on these days. </a:t>
            </a:r>
            <a:endParaRPr kumimoji="0" lang="en-US" altLang="en-US" sz="1400" i="0" u="none" strike="noStrike" cap="none" normalizeH="0" baseline="0" dirty="0">
              <a:ln>
                <a:noFill/>
              </a:ln>
              <a:solidFill>
                <a:schemeClr val="tx1"/>
              </a:solidFill>
              <a:effectLst/>
              <a:latin typeface="Arial" panose="020B0604020202020204" pitchFamily="34" charset="0"/>
            </a:endParaRPr>
          </a:p>
        </p:txBody>
      </p:sp>
      <p:pic>
        <p:nvPicPr>
          <p:cNvPr id="36" name="Picture 2" descr="Physical Education Icon #353991 - Free Icons Library">
            <a:extLst>
              <a:ext uri="{FF2B5EF4-FFF2-40B4-BE49-F238E27FC236}">
                <a16:creationId xmlns:a16="http://schemas.microsoft.com/office/drawing/2014/main" id="{B3AB9DEE-4861-B634-8D66-AB6E6E9AFFA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39713" y="4843342"/>
            <a:ext cx="668337" cy="2940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pringer Inscience Communications Icon - Communication Icon Png,  Transparent Png , Transparent Png Image - PNGitem">
            <a:extLst>
              <a:ext uri="{FF2B5EF4-FFF2-40B4-BE49-F238E27FC236}">
                <a16:creationId xmlns:a16="http://schemas.microsoft.com/office/drawing/2014/main" id="{264B7E5C-FCE3-7543-FC95-2D18591D340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498505" y="7838766"/>
            <a:ext cx="522983" cy="38315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esaw">
            <a:extLst>
              <a:ext uri="{FF2B5EF4-FFF2-40B4-BE49-F238E27FC236}">
                <a16:creationId xmlns:a16="http://schemas.microsoft.com/office/drawing/2014/main" id="{4EBD39AB-C092-D8FA-7654-C0E8276BB81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086749" y="7905065"/>
            <a:ext cx="477882" cy="316857"/>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DBAAB5CC-004F-37E8-C01B-2BA75C6ADEC7}"/>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3">
            <a:extLst>
              <a:ext uri="{FF2B5EF4-FFF2-40B4-BE49-F238E27FC236}">
                <a16:creationId xmlns:a16="http://schemas.microsoft.com/office/drawing/2014/main" id="{E5B7F78D-941F-83B4-35DD-EE52AC527CE9}"/>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Oval 8">
            <a:extLst>
              <a:ext uri="{FF2B5EF4-FFF2-40B4-BE49-F238E27FC236}">
                <a16:creationId xmlns:a16="http://schemas.microsoft.com/office/drawing/2014/main" id="{D9E6CCCF-E0B5-639A-00A6-84719E92B395}"/>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61" descr="Autumn tree - Free nature icons">
            <a:extLst>
              <a:ext uri="{FF2B5EF4-FFF2-40B4-BE49-F238E27FC236}">
                <a16:creationId xmlns:a16="http://schemas.microsoft.com/office/drawing/2014/main" id="{B727AD75-2BF3-3EF9-0701-1D6B23444F18}"/>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6AD57B05-96F0-CBA1-C4FC-F02220385546}"/>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428149" y="3127717"/>
            <a:ext cx="866990" cy="133660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222B43E5-3963-97E0-B97C-87E92C5321C8}"/>
              </a:ext>
            </a:extLst>
          </p:cNvPr>
          <p:cNvPicPr>
            <a:picLocks noChangeAspect="1"/>
          </p:cNvPicPr>
          <p:nvPr/>
        </p:nvPicPr>
        <p:blipFill>
          <a:blip r:embed="rId18"/>
          <a:stretch>
            <a:fillRect/>
          </a:stretch>
        </p:blipFill>
        <p:spPr>
          <a:xfrm>
            <a:off x="6410370" y="2351607"/>
            <a:ext cx="308522" cy="461010"/>
          </a:xfrm>
          <a:prstGeom prst="rect">
            <a:avLst/>
          </a:prstGeom>
        </p:spPr>
      </p:pic>
    </p:spTree>
    <p:extLst>
      <p:ext uri="{BB962C8B-B14F-4D97-AF65-F5344CB8AC3E}">
        <p14:creationId xmlns:p14="http://schemas.microsoft.com/office/powerpoint/2010/main" val="200614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108</TotalTime>
  <Words>531</Words>
  <Application>Microsoft Office PowerPoint</Application>
  <PresentationFormat>A4 Paper (210x297 mm)</PresentationFormat>
  <Paragraphs>101</Paragraphs>
  <Slides>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vt:i4>
      </vt:variant>
    </vt:vector>
  </HeadingPairs>
  <TitlesOfParts>
    <vt:vector size="14" baseType="lpstr">
      <vt:lpstr>Arial</vt:lpstr>
      <vt:lpstr>Calibri</vt:lpstr>
      <vt:lpstr>Calibri </vt:lpstr>
      <vt:lpstr>Calibri Light</vt:lpstr>
      <vt:lpstr>Comic Sans MS</vt:lpstr>
      <vt:lpstr>Modern Love</vt:lpstr>
      <vt:lpstr>Modern Love Caps</vt:lpstr>
      <vt:lpstr>Segoe UI</vt:lpstr>
      <vt:lpstr>Times New Roman</vt:lpstr>
      <vt:lpstr>Twinkl</vt:lpstr>
      <vt:lpstr>WordVisiCarriageReturn_MSFontService</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Helen Carter</cp:lastModifiedBy>
  <cp:revision>14</cp:revision>
  <cp:lastPrinted>2023-09-08T12:10:27Z</cp:lastPrinted>
  <dcterms:created xsi:type="dcterms:W3CDTF">2022-08-07T11:30:02Z</dcterms:created>
  <dcterms:modified xsi:type="dcterms:W3CDTF">2025-11-04T13:44:37Z</dcterms:modified>
</cp:coreProperties>
</file>