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E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4853" autoAdjust="0"/>
    <p:restoredTop sz="94660"/>
  </p:normalViewPr>
  <p:slideViewPr>
    <p:cSldViewPr snapToGrid="0">
      <p:cViewPr varScale="1">
        <p:scale>
          <a:sx n="40" d="100"/>
          <a:sy n="40" d="100"/>
        </p:scale>
        <p:origin x="265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05751B3C-2C81-45AC-B7E7-E5D7E9F351C0}" type="datetimeFigureOut">
              <a:rPr lang="en-GB" smtClean="0"/>
              <a:t>21/04/2026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428972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5751B3C-2C81-45AC-B7E7-E5D7E9F351C0}" type="datetimeFigureOut">
              <a:rPr lang="en-GB" smtClean="0"/>
              <a:t>21/04/2026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2714979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751B3C-2C81-45AC-B7E7-E5D7E9F351C0}" type="datetimeFigureOut">
              <a:rPr lang="en-GB" smtClean="0"/>
              <a:t>21/04/2026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946110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5751B3C-2C81-45AC-B7E7-E5D7E9F351C0}" type="datetimeFigureOut">
              <a:rPr lang="en-GB" smtClean="0"/>
              <a:t>21/04/2026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4092489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5751B3C-2C81-45AC-B7E7-E5D7E9F351C0}" type="datetimeFigureOut">
              <a:rPr lang="en-GB" smtClean="0"/>
              <a:t>21/04/2026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512301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5751B3C-2C81-45AC-B7E7-E5D7E9F351C0}" type="datetimeFigureOut">
              <a:rPr lang="en-GB" smtClean="0"/>
              <a:t>21/04/2026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808552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751B3C-2C81-45AC-B7E7-E5D7E9F351C0}" type="datetimeFigureOut">
              <a:rPr lang="en-GB" smtClean="0"/>
              <a:t>21/04/2026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430796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751B3C-2C81-45AC-B7E7-E5D7E9F351C0}" type="datetimeFigureOut">
              <a:rPr lang="en-GB" smtClean="0"/>
              <a:t>21/04/2026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3429232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05751B3C-2C81-45AC-B7E7-E5D7E9F351C0}" type="datetimeFigureOut">
              <a:rPr lang="en-GB" smtClean="0"/>
              <a:t>21/04/2026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37856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5751B3C-2C81-45AC-B7E7-E5D7E9F351C0}" type="datetimeFigureOut">
              <a:rPr lang="en-GB" smtClean="0"/>
              <a:t>21/04/2026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2982247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5751B3C-2C81-45AC-B7E7-E5D7E9F351C0}" type="datetimeFigureOut">
              <a:rPr lang="en-GB" smtClean="0"/>
              <a:t>21/04/2026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CBE32A-3EF9-45BB-B81E-3AE8EF1F9334}" type="slidenum">
              <a:rPr lang="en-GB" smtClean="0"/>
              <a:t>‹#›</a:t>
            </a:fld>
            <a:endParaRPr lang="en-GB"/>
          </a:p>
        </p:txBody>
      </p:sp>
    </p:spTree>
    <p:extLst>
      <p:ext uri="{BB962C8B-B14F-4D97-AF65-F5344CB8AC3E}">
        <p14:creationId xmlns:p14="http://schemas.microsoft.com/office/powerpoint/2010/main" val="1697595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05751B3C-2C81-45AC-B7E7-E5D7E9F351C0}" type="datetimeFigureOut">
              <a:rPr lang="en-GB" smtClean="0"/>
              <a:t>21/04/2026</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34CBE32A-3EF9-45BB-B81E-3AE8EF1F9334}" type="slidenum">
              <a:rPr lang="en-GB" smtClean="0"/>
              <a:t>‹#›</a:t>
            </a:fld>
            <a:endParaRPr lang="en-GB"/>
          </a:p>
        </p:txBody>
      </p:sp>
    </p:spTree>
    <p:extLst>
      <p:ext uri="{BB962C8B-B14F-4D97-AF65-F5344CB8AC3E}">
        <p14:creationId xmlns:p14="http://schemas.microsoft.com/office/powerpoint/2010/main" val="318527781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png"/><Relationship Id="rId18" Type="http://schemas.openxmlformats.org/officeDocument/2006/relationships/image" Target="../media/image17.png"/><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1.jpeg"/><Relationship Id="rId17" Type="http://schemas.openxmlformats.org/officeDocument/2006/relationships/image" Target="../media/image16.png"/><Relationship Id="rId2" Type="http://schemas.openxmlformats.org/officeDocument/2006/relationships/image" Target="../media/image1.png"/><Relationship Id="rId16" Type="http://schemas.openxmlformats.org/officeDocument/2006/relationships/image" Target="../media/image15.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jpe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1.png"/><Relationship Id="rId18" Type="http://schemas.openxmlformats.org/officeDocument/2006/relationships/image" Target="../media/image24.jpeg"/><Relationship Id="rId3" Type="http://schemas.openxmlformats.org/officeDocument/2006/relationships/image" Target="../media/image2.png"/><Relationship Id="rId7" Type="http://schemas.openxmlformats.org/officeDocument/2006/relationships/image" Target="../media/image5.png"/><Relationship Id="rId12" Type="http://schemas.openxmlformats.org/officeDocument/2006/relationships/hyperlink" Target="https://www.bsp.leeds.sch.uk/year-1-9/" TargetMode="External"/><Relationship Id="rId17" Type="http://schemas.openxmlformats.org/officeDocument/2006/relationships/image" Target="../media/image15.png"/><Relationship Id="rId2" Type="http://schemas.openxmlformats.org/officeDocument/2006/relationships/image" Target="../media/image1.png"/><Relationship Id="rId16"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18.png"/><Relationship Id="rId11" Type="http://schemas.openxmlformats.org/officeDocument/2006/relationships/hyperlink" Target="https://twitter.com/bspleeds" TargetMode="External"/><Relationship Id="rId5" Type="http://schemas.openxmlformats.org/officeDocument/2006/relationships/image" Target="../media/image9.png"/><Relationship Id="rId15" Type="http://schemas.openxmlformats.org/officeDocument/2006/relationships/image" Target="../media/image23.png"/><Relationship Id="rId10" Type="http://schemas.openxmlformats.org/officeDocument/2006/relationships/hyperlink" Target="https://www.facebook.com/Bramley-St-Peters-C-of-E-Primary-School-102332001471602" TargetMode="External"/><Relationship Id="rId19" Type="http://schemas.openxmlformats.org/officeDocument/2006/relationships/image" Target="../media/image25.png"/><Relationship Id="rId4" Type="http://schemas.openxmlformats.org/officeDocument/2006/relationships/image" Target="../media/image3.png"/><Relationship Id="rId9" Type="http://schemas.openxmlformats.org/officeDocument/2006/relationships/image" Target="../media/image20.png"/><Relationship Id="rId1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429B0214-1DCA-0194-8879-0285A4E38FCF}"/>
              </a:ext>
            </a:extLst>
          </p:cNvPr>
          <p:cNvSpPr txBox="1">
            <a:spLocks noChangeArrowheads="1"/>
          </p:cNvSpPr>
          <p:nvPr/>
        </p:nvSpPr>
        <p:spPr bwMode="auto">
          <a:xfrm>
            <a:off x="668337" y="0"/>
            <a:ext cx="5521325" cy="5762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500" b="0" i="0" u="none" strike="noStrike" cap="none" normalizeH="0" baseline="0" dirty="0">
                <a:ln>
                  <a:noFill/>
                </a:ln>
                <a:solidFill>
                  <a:srgbClr val="000000"/>
                </a:solidFill>
                <a:effectLst/>
                <a:latin typeface="Modern Love Caps" panose="04070805081001020A01" pitchFamily="82" charset="0"/>
              </a:rPr>
              <a:t>Year 6 newsletter—</a:t>
            </a:r>
            <a:r>
              <a:rPr lang="en-GB" altLang="en-US" sz="2500" dirty="0">
                <a:solidFill>
                  <a:srgbClr val="000000"/>
                </a:solidFill>
                <a:latin typeface="Modern Love Caps" panose="04070805081001020A01" pitchFamily="82" charset="0"/>
              </a:rPr>
              <a:t>Spring 1</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1">
            <a:extLst>
              <a:ext uri="{FF2B5EF4-FFF2-40B4-BE49-F238E27FC236}">
                <a16:creationId xmlns:a16="http://schemas.microsoft.com/office/drawing/2014/main" id="{CCE13B1B-6B13-0B32-C17E-7E88A9374A75}"/>
              </a:ext>
            </a:extLst>
          </p:cNvPr>
          <p:cNvSpPr txBox="1">
            <a:spLocks noChangeArrowheads="1"/>
          </p:cNvSpPr>
          <p:nvPr/>
        </p:nvSpPr>
        <p:spPr bwMode="auto">
          <a:xfrm>
            <a:off x="47051" y="386158"/>
            <a:ext cx="6762307" cy="380206"/>
          </a:xfrm>
          <a:prstGeom prst="rect">
            <a:avLst/>
          </a:prstGeom>
          <a:solidFill>
            <a:srgbClr val="C00000"/>
          </a:solidFill>
          <a:ln w="38100"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 Box 5">
            <a:extLst>
              <a:ext uri="{FF2B5EF4-FFF2-40B4-BE49-F238E27FC236}">
                <a16:creationId xmlns:a16="http://schemas.microsoft.com/office/drawing/2014/main" id="{1EAE38E0-ABBB-7483-A475-2F57F81700EC}"/>
              </a:ext>
            </a:extLst>
          </p:cNvPr>
          <p:cNvSpPr txBox="1">
            <a:spLocks noChangeArrowheads="1"/>
          </p:cNvSpPr>
          <p:nvPr/>
        </p:nvSpPr>
        <p:spPr bwMode="auto">
          <a:xfrm>
            <a:off x="1853872" y="227316"/>
            <a:ext cx="3148663" cy="38020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FFDA66"/>
              </a:solidFill>
              <a:effectLst/>
              <a:latin typeface="Modern Love" panose="040908050810050206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FFDA66"/>
                </a:solidFill>
                <a:effectLst/>
                <a:latin typeface="Modern Love" panose="04090805081005020601" pitchFamily="82" charset="0"/>
              </a:rPr>
              <a:t>Journeying together with God</a:t>
            </a:r>
            <a:endParaRPr kumimoji="0" lang="en-US" altLang="en-US" sz="1400" b="0" i="0" u="none" strike="noStrike" cap="none" normalizeH="0" baseline="0">
              <a:ln>
                <a:noFill/>
              </a:ln>
              <a:solidFill>
                <a:schemeClr val="tx1"/>
              </a:solidFill>
              <a:effectLst/>
              <a:latin typeface="Arial" panose="020B0604020202020204" pitchFamily="34" charset="0"/>
            </a:endParaRPr>
          </a:p>
        </p:txBody>
      </p:sp>
      <p:pic>
        <p:nvPicPr>
          <p:cNvPr id="1063" name="Picture 30" descr="A small green plant in a person's hands&#10;&#10;Description automatically generated with low confidence">
            <a:extLst>
              <a:ext uri="{FF2B5EF4-FFF2-40B4-BE49-F238E27FC236}">
                <a16:creationId xmlns:a16="http://schemas.microsoft.com/office/drawing/2014/main" id="{11300E58-9B29-D04F-E05E-2238E222D6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91" y="9398594"/>
            <a:ext cx="450851"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1" name="Text Box 41">
            <a:extLst>
              <a:ext uri="{FF2B5EF4-FFF2-40B4-BE49-F238E27FC236}">
                <a16:creationId xmlns:a16="http://schemas.microsoft.com/office/drawing/2014/main" id="{DB59FB5A-8392-C3B2-EFD0-889725A55CBB}"/>
              </a:ext>
            </a:extLst>
          </p:cNvPr>
          <p:cNvSpPr txBox="1">
            <a:spLocks noChangeArrowheads="1"/>
          </p:cNvSpPr>
          <p:nvPr/>
        </p:nvSpPr>
        <p:spPr bwMode="auto">
          <a:xfrm>
            <a:off x="48769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a:ln>
                  <a:noFill/>
                </a:ln>
                <a:solidFill>
                  <a:srgbClr val="C00000"/>
                </a:solidFill>
                <a:effectLst/>
                <a:latin typeface="Modern Love" panose="04090805081005020601" pitchFamily="82" charset="0"/>
              </a:rPr>
              <a:t>Nurture</a:t>
            </a:r>
            <a:r>
              <a:rPr kumimoji="0" lang="en-GB" altLang="en-US" sz="1200" b="0" i="0" u="none" strike="noStrike" cap="none" normalizeH="0" baseline="0">
                <a:ln>
                  <a:noFill/>
                </a:ln>
                <a:solidFill>
                  <a:schemeClr val="tx1"/>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24" name="Text Box 42">
            <a:extLst>
              <a:ext uri="{FF2B5EF4-FFF2-40B4-BE49-F238E27FC236}">
                <a16:creationId xmlns:a16="http://schemas.microsoft.com/office/drawing/2014/main" id="{7ACF6774-238F-2634-371E-9AD082B2B544}"/>
              </a:ext>
            </a:extLst>
          </p:cNvPr>
          <p:cNvSpPr txBox="1">
            <a:spLocks noChangeArrowheads="1"/>
          </p:cNvSpPr>
          <p:nvPr/>
        </p:nvSpPr>
        <p:spPr bwMode="auto">
          <a:xfrm>
            <a:off x="279893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a:ln>
                  <a:noFill/>
                </a:ln>
                <a:solidFill>
                  <a:srgbClr val="C00000"/>
                </a:solidFill>
                <a:effectLst/>
                <a:latin typeface="Modern Love" panose="04090805081005020601" pitchFamily="82" charset="0"/>
              </a:rPr>
              <a:t>Discover</a:t>
            </a:r>
            <a:r>
              <a:rPr kumimoji="0" lang="en-GB" altLang="en-US" sz="1200" b="0" i="0" u="none" strike="noStrike" cap="none" normalizeH="0" baseline="0">
                <a:ln>
                  <a:noFill/>
                </a:ln>
                <a:solidFill>
                  <a:schemeClr val="tx1"/>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25" name="Text Box 43">
            <a:extLst>
              <a:ext uri="{FF2B5EF4-FFF2-40B4-BE49-F238E27FC236}">
                <a16:creationId xmlns:a16="http://schemas.microsoft.com/office/drawing/2014/main" id="{F47041C6-B5EC-F70B-C019-4A5FF7B9FCA3}"/>
              </a:ext>
            </a:extLst>
          </p:cNvPr>
          <p:cNvSpPr txBox="1">
            <a:spLocks noChangeArrowheads="1"/>
          </p:cNvSpPr>
          <p:nvPr/>
        </p:nvSpPr>
        <p:spPr bwMode="auto">
          <a:xfrm>
            <a:off x="5318784" y="9449162"/>
            <a:ext cx="1666875" cy="469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a:ln>
                  <a:noFill/>
                </a:ln>
                <a:solidFill>
                  <a:srgbClr val="C00000"/>
                </a:solidFill>
                <a:effectLst/>
                <a:latin typeface="Modern Love" panose="04090805081005020601" pitchFamily="82" charset="0"/>
              </a:rPr>
              <a:t>Respect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068" name="Picture 40">
            <a:extLst>
              <a:ext uri="{FF2B5EF4-FFF2-40B4-BE49-F238E27FC236}">
                <a16:creationId xmlns:a16="http://schemas.microsoft.com/office/drawing/2014/main" id="{8DB6F946-8441-62F0-B5B6-34D4B8B9A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8685" y="9420028"/>
            <a:ext cx="4095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69" name="Picture 35" descr="A close-up of a person's hands&#10;&#10;Description automatically generated with low confidence">
            <a:extLst>
              <a:ext uri="{FF2B5EF4-FFF2-40B4-BE49-F238E27FC236}">
                <a16:creationId xmlns:a16="http://schemas.microsoft.com/office/drawing/2014/main" id="{AD7A5B10-E067-FF2F-4258-97D538960C9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3248" b="18656"/>
          <a:stretch/>
        </p:blipFill>
        <p:spPr bwMode="auto">
          <a:xfrm>
            <a:off x="5070780" y="9398594"/>
            <a:ext cx="535728" cy="43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026" name="Text Box 23">
            <a:extLst>
              <a:ext uri="{FF2B5EF4-FFF2-40B4-BE49-F238E27FC236}">
                <a16:creationId xmlns:a16="http://schemas.microsoft.com/office/drawing/2014/main" id="{71AA5C8C-2BC0-160A-6907-945207F1E7E3}"/>
              </a:ext>
            </a:extLst>
          </p:cNvPr>
          <p:cNvSpPr txBox="1">
            <a:spLocks noChangeArrowheads="1"/>
          </p:cNvSpPr>
          <p:nvPr/>
        </p:nvSpPr>
        <p:spPr bwMode="auto">
          <a:xfrm>
            <a:off x="124390" y="1054968"/>
            <a:ext cx="6609219" cy="1323375"/>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Happy New Year!</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100" dirty="0"/>
              <a:t>We hope you have all had a lovely Christmas and New Year. Thank you for your continued support over the Autumn term. Unfortunately, we are noticing a rise in incidents related to phones, particularly WhatsApp groups. Please ensure you are checking your child’s internet restrictions and monitoring what your child is doing on their phone regularly. Later in the half term, we will have Safer Internet Day, ran by Mr Cave, where the children will be reminded about the risks of being active online. </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028" name="Text Box 23">
            <a:extLst>
              <a:ext uri="{FF2B5EF4-FFF2-40B4-BE49-F238E27FC236}">
                <a16:creationId xmlns:a16="http://schemas.microsoft.com/office/drawing/2014/main" id="{B28CA51A-F897-AD98-D8F1-447ED78A11BC}"/>
              </a:ext>
            </a:extLst>
          </p:cNvPr>
          <p:cNvSpPr txBox="1">
            <a:spLocks noChangeArrowheads="1"/>
          </p:cNvSpPr>
          <p:nvPr/>
        </p:nvSpPr>
        <p:spPr bwMode="auto">
          <a:xfrm>
            <a:off x="3494634" y="3671186"/>
            <a:ext cx="3215346" cy="2042620"/>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Key dates</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Twinkl" pitchFamily="2" charset="0"/>
            </a:endParaRPr>
          </a:p>
        </p:txBody>
      </p:sp>
      <p:sp>
        <p:nvSpPr>
          <p:cNvPr id="52" name="Text Box 23">
            <a:extLst>
              <a:ext uri="{FF2B5EF4-FFF2-40B4-BE49-F238E27FC236}">
                <a16:creationId xmlns:a16="http://schemas.microsoft.com/office/drawing/2014/main" id="{75B85901-017A-EF5A-BE3C-A7ECA40C0B98}"/>
              </a:ext>
            </a:extLst>
          </p:cNvPr>
          <p:cNvSpPr txBox="1">
            <a:spLocks noChangeArrowheads="1"/>
          </p:cNvSpPr>
          <p:nvPr/>
        </p:nvSpPr>
        <p:spPr bwMode="auto">
          <a:xfrm>
            <a:off x="3498031" y="2526943"/>
            <a:ext cx="3215346" cy="1055808"/>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Our Christian value this half term is…</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C00000"/>
                </a:solidFill>
                <a:latin typeface="Modern Love Caps" panose="04070805081001020A01" pitchFamily="82" charset="0"/>
              </a:rPr>
              <a:t>Responsibility</a:t>
            </a:r>
            <a:endParaRPr kumimoji="0" lang="en-GB" altLang="en-US" sz="2000" i="0" u="none" strike="noStrike" cap="none" normalizeH="0" baseline="0" dirty="0">
              <a:ln>
                <a:noFill/>
              </a:ln>
              <a:solidFill>
                <a:srgbClr val="C00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b="1" dirty="0">
                <a:latin typeface="Comic Sans MS" panose="030F0702030302020204" pitchFamily="66" charset="0"/>
              </a:rPr>
              <a:t>-Monday 5</a:t>
            </a:r>
            <a:r>
              <a:rPr lang="en-GB" altLang="en-US" sz="1200" b="1" baseline="30000" dirty="0">
                <a:latin typeface="Comic Sans MS" panose="030F0702030302020204" pitchFamily="66" charset="0"/>
              </a:rPr>
              <a:t>th</a:t>
            </a:r>
            <a:r>
              <a:rPr lang="en-GB" altLang="en-US" sz="1200" b="1" dirty="0">
                <a:latin typeface="Comic Sans MS" panose="030F0702030302020204" pitchFamily="66" charset="0"/>
              </a:rPr>
              <a:t> January – Healthy Inside and Out Day – First Aid Visitor</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b="1" dirty="0">
                <a:latin typeface="Comic Sans MS" panose="030F0702030302020204" pitchFamily="66" charset="0"/>
              </a:rPr>
              <a:t>-Wednesday 14</a:t>
            </a:r>
            <a:r>
              <a:rPr lang="en-GB" altLang="en-US" sz="1200" b="1" baseline="30000" dirty="0">
                <a:latin typeface="Comic Sans MS" panose="030F0702030302020204" pitchFamily="66" charset="0"/>
              </a:rPr>
              <a:t>th</a:t>
            </a:r>
            <a:r>
              <a:rPr lang="en-GB" altLang="en-US" sz="1200" b="1" dirty="0">
                <a:latin typeface="Comic Sans MS" panose="030F0702030302020204" pitchFamily="66" charset="0"/>
              </a:rPr>
              <a:t> January – Stay and Read 2:30-3:00pm </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b="1" dirty="0">
                <a:solidFill>
                  <a:srgbClr val="008000"/>
                </a:solidFill>
                <a:latin typeface="Comic Sans MS" panose="030F0702030302020204" pitchFamily="66" charset="0"/>
              </a:rPr>
              <a:t>-</a:t>
            </a:r>
            <a:r>
              <a:rPr kumimoji="0" lang="en-GB" altLang="en-US" sz="1200" b="1" i="0" u="none" strike="noStrike" cap="none" normalizeH="0" baseline="0" dirty="0">
                <a:ln>
                  <a:noFill/>
                </a:ln>
                <a:effectLst/>
                <a:latin typeface="Comic Sans MS" panose="030F0702030302020204" pitchFamily="66" charset="0"/>
              </a:rPr>
              <a:t>Tuesday </a:t>
            </a:r>
            <a:r>
              <a:rPr lang="en-GB" altLang="en-US" sz="1200" b="1" dirty="0">
                <a:latin typeface="Comic Sans MS" panose="030F0702030302020204" pitchFamily="66" charset="0"/>
              </a:rPr>
              <a:t>10</a:t>
            </a:r>
            <a:r>
              <a:rPr kumimoji="0" lang="en-GB" altLang="en-US" sz="1200" b="1" i="0" u="none" strike="noStrike" cap="none" normalizeH="0" baseline="30000" dirty="0">
                <a:ln>
                  <a:noFill/>
                </a:ln>
                <a:effectLst/>
                <a:latin typeface="Comic Sans MS" panose="030F0702030302020204" pitchFamily="66" charset="0"/>
              </a:rPr>
              <a:t>th</a:t>
            </a:r>
            <a:r>
              <a:rPr kumimoji="0" lang="en-GB" altLang="en-US" sz="1200" b="1" i="0" u="none" strike="noStrike" cap="none" normalizeH="0" baseline="0" dirty="0">
                <a:ln>
                  <a:noFill/>
                </a:ln>
                <a:effectLst/>
                <a:latin typeface="Comic Sans MS" panose="030F0702030302020204" pitchFamily="66" charset="0"/>
              </a:rPr>
              <a:t> February – Safer Internet Day</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effectLst/>
                <a:latin typeface="Comic Sans MS" panose="030F0702030302020204" pitchFamily="66" charset="0"/>
              </a:rPr>
              <a:t>-Friday 13</a:t>
            </a:r>
            <a:r>
              <a:rPr kumimoji="0" lang="en-GB" altLang="en-US" sz="1200" b="1" i="0" u="none" strike="noStrike" cap="none" normalizeH="0" baseline="30000" dirty="0">
                <a:ln>
                  <a:noFill/>
                </a:ln>
                <a:effectLst/>
                <a:latin typeface="Comic Sans MS" panose="030F0702030302020204" pitchFamily="66" charset="0"/>
              </a:rPr>
              <a:t>th</a:t>
            </a:r>
            <a:r>
              <a:rPr kumimoji="0" lang="en-GB" altLang="en-US" sz="1200" b="1" i="0" u="none" strike="noStrike" cap="none" normalizeH="0" baseline="0" dirty="0">
                <a:ln>
                  <a:noFill/>
                </a:ln>
                <a:effectLst/>
                <a:latin typeface="Comic Sans MS" panose="030F0702030302020204" pitchFamily="66" charset="0"/>
              </a:rPr>
              <a:t> February – Break up for Half Term and Local Charity Day</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1031" name="Picture 1030" descr="A picture containing text&#10;&#10;Description automatically generated">
            <a:extLst>
              <a:ext uri="{FF2B5EF4-FFF2-40B4-BE49-F238E27FC236}">
                <a16:creationId xmlns:a16="http://schemas.microsoft.com/office/drawing/2014/main" id="{C40A733D-2C9E-C0C0-19A7-9B29CA2E23E4}"/>
              </a:ext>
            </a:extLst>
          </p:cNvPr>
          <p:cNvPicPr>
            <a:picLocks noChangeAspect="1"/>
          </p:cNvPicPr>
          <p:nvPr/>
        </p:nvPicPr>
        <p:blipFill rotWithShape="1">
          <a:blip r:embed="rId5">
            <a:extLst>
              <a:ext uri="{28A0092B-C50C-407E-A947-70E740481C1C}">
                <a14:useLocalDpi xmlns:a14="http://schemas.microsoft.com/office/drawing/2010/main" val="0"/>
              </a:ext>
            </a:extLst>
          </a:blip>
          <a:srcRect l="28364" t="46404" r="44021" b="32204"/>
          <a:stretch/>
        </p:blipFill>
        <p:spPr>
          <a:xfrm>
            <a:off x="6232473" y="3659529"/>
            <a:ext cx="391886" cy="429431"/>
          </a:xfrm>
          <a:prstGeom prst="rect">
            <a:avLst/>
          </a:prstGeom>
        </p:spPr>
      </p:pic>
      <p:sp>
        <p:nvSpPr>
          <p:cNvPr id="62" name="Text Box 23">
            <a:extLst>
              <a:ext uri="{FF2B5EF4-FFF2-40B4-BE49-F238E27FC236}">
                <a16:creationId xmlns:a16="http://schemas.microsoft.com/office/drawing/2014/main" id="{639108DE-7527-BDE8-329F-79A3C5AA8FCF}"/>
              </a:ext>
            </a:extLst>
          </p:cNvPr>
          <p:cNvSpPr txBox="1">
            <a:spLocks noChangeArrowheads="1"/>
          </p:cNvSpPr>
          <p:nvPr/>
        </p:nvSpPr>
        <p:spPr bwMode="auto">
          <a:xfrm>
            <a:off x="119531" y="6318330"/>
            <a:ext cx="3215346" cy="2951031"/>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maths</a:t>
            </a:r>
            <a:endParaRPr kumimoji="0" lang="en-GB" altLang="en-US" sz="3000" i="0" u="none" strike="noStrike" cap="none" normalizeH="0" baseline="0" dirty="0">
              <a:ln>
                <a:noFill/>
              </a:ln>
              <a:solidFill>
                <a:srgbClr val="C00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b="1" dirty="0">
                <a:latin typeface="+mj-lt"/>
              </a:rPr>
              <a:t>This half term we will be:</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200" b="1" dirty="0">
              <a:latin typeface="+mj-lt"/>
            </a:endParaRPr>
          </a:p>
          <a:p>
            <a:pPr marL="285750" indent="-285750" algn="just">
              <a:lnSpc>
                <a:spcPct val="115000"/>
              </a:lnSpc>
              <a:spcAft>
                <a:spcPts val="1000"/>
              </a:spcAft>
              <a:buFont typeface="Arial" panose="020B0604020202020204" pitchFamily="34" charset="0"/>
              <a:buChar char="•"/>
            </a:pPr>
            <a:r>
              <a:rPr lang="en-GB" sz="1200" b="1" dirty="0">
                <a:solidFill>
                  <a:srgbClr val="000000"/>
                </a:solidFill>
                <a:effectLst/>
                <a:latin typeface="+mj-lt"/>
                <a:ea typeface="Calibri" panose="020F0502020204030204" pitchFamily="34" charset="0"/>
                <a:cs typeface="Times New Roman" panose="02020603050405020304" pitchFamily="18" charset="0"/>
              </a:rPr>
              <a:t>Calculate ratios and understanding the links to fractions</a:t>
            </a:r>
          </a:p>
          <a:p>
            <a:pPr marL="285750" indent="-285750" algn="just">
              <a:lnSpc>
                <a:spcPct val="115000"/>
              </a:lnSpc>
              <a:spcAft>
                <a:spcPts val="1000"/>
              </a:spcAft>
              <a:buFont typeface="Arial" panose="020B0604020202020204" pitchFamily="34" charset="0"/>
              <a:buChar char="•"/>
            </a:pPr>
            <a:r>
              <a:rPr lang="en-GB" sz="1200" b="1" dirty="0">
                <a:solidFill>
                  <a:srgbClr val="000000"/>
                </a:solidFill>
                <a:effectLst/>
                <a:latin typeface="+mj-lt"/>
                <a:ea typeface="Calibri" panose="020F0502020204030204" pitchFamily="34" charset="0"/>
                <a:cs typeface="Times New Roman" panose="02020603050405020304" pitchFamily="18" charset="0"/>
              </a:rPr>
              <a:t>Working with decimals and percentages building up to converting between them and fractions. </a:t>
            </a:r>
            <a:endParaRPr lang="en-GB" sz="1200" b="1" dirty="0">
              <a:effectLst/>
              <a:latin typeface="+mj-lt"/>
              <a:ea typeface="Calibri" panose="020F0502020204030204" pitchFamily="34" charset="0"/>
              <a:cs typeface="Times New Roman" panose="02020603050405020304" pitchFamily="18" charset="0"/>
            </a:endParaRPr>
          </a:p>
          <a:p>
            <a:pPr marL="285750" indent="-285750" algn="just">
              <a:lnSpc>
                <a:spcPct val="115000"/>
              </a:lnSpc>
              <a:spcAft>
                <a:spcPts val="1000"/>
              </a:spcAft>
              <a:buFont typeface="Arial" panose="020B0604020202020204" pitchFamily="34" charset="0"/>
              <a:buChar char="•"/>
            </a:pPr>
            <a:r>
              <a:rPr lang="en-GB" sz="1200" b="1" dirty="0">
                <a:solidFill>
                  <a:srgbClr val="000000"/>
                </a:solidFill>
                <a:effectLst/>
                <a:latin typeface="+mj-lt"/>
                <a:ea typeface="Calibri" panose="020F0502020204030204" pitchFamily="34" charset="0"/>
                <a:cs typeface="Times New Roman" panose="02020603050405020304" pitchFamily="18" charset="0"/>
              </a:rPr>
              <a:t>Continue to consolidate arithmetic concepts and methods. </a:t>
            </a:r>
            <a:endParaRPr kumimoji="0" lang="en-US" altLang="en-US" sz="1200" b="1" i="0" u="none" strike="noStrike" cap="none" normalizeH="0" baseline="0" dirty="0">
              <a:ln>
                <a:noFill/>
              </a:ln>
              <a:solidFill>
                <a:schemeClr val="tx1"/>
              </a:solidFill>
              <a:effectLst/>
              <a:latin typeface="+mj-lt"/>
            </a:endParaRPr>
          </a:p>
        </p:txBody>
      </p:sp>
      <p:sp>
        <p:nvSpPr>
          <p:cNvPr id="63" name="Text Box 23">
            <a:extLst>
              <a:ext uri="{FF2B5EF4-FFF2-40B4-BE49-F238E27FC236}">
                <a16:creationId xmlns:a16="http://schemas.microsoft.com/office/drawing/2014/main" id="{C5810336-8FC8-60B5-0C97-EACDF113BA39}"/>
              </a:ext>
            </a:extLst>
          </p:cNvPr>
          <p:cNvSpPr txBox="1">
            <a:spLocks noChangeArrowheads="1"/>
          </p:cNvSpPr>
          <p:nvPr/>
        </p:nvSpPr>
        <p:spPr bwMode="auto">
          <a:xfrm>
            <a:off x="3518263" y="5802241"/>
            <a:ext cx="3215346" cy="3456819"/>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solidFill>
                  <a:srgbClr val="000000"/>
                </a:solidFill>
                <a:effectLst/>
                <a:latin typeface="Modern Love Caps" panose="04070805081001020A01" pitchFamily="82" charset="0"/>
              </a:rPr>
              <a:t>English</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r>
              <a:rPr lang="en-GB" sz="1400" dirty="0">
                <a:effectLst/>
                <a:latin typeface="Calibri" panose="020F0502020204030204" pitchFamily="34" charset="0"/>
                <a:ea typeface="Calibri" panose="020F0502020204030204" pitchFamily="34" charset="0"/>
                <a:cs typeface="Arial" panose="020B0604020202020204" pitchFamily="34" charset="0"/>
              </a:rPr>
              <a:t>We will be starting our new class novel, ‘Murder at Twilight’. </a:t>
            </a:r>
          </a:p>
          <a:p>
            <a:endParaRPr lang="en-GB" sz="1400" dirty="0">
              <a:effectLst/>
              <a:latin typeface="Calibri" panose="020F0502020204030204" pitchFamily="34" charset="0"/>
              <a:ea typeface="Calibri" panose="020F0502020204030204" pitchFamily="34" charset="0"/>
              <a:cs typeface="Arial" panose="020B0604020202020204" pitchFamily="34" charset="0"/>
            </a:endParaRPr>
          </a:p>
          <a:p>
            <a:r>
              <a:rPr lang="en-GB" sz="1400" dirty="0">
                <a:effectLst/>
                <a:latin typeface="Calibri" panose="020F0502020204030204" pitchFamily="34" charset="0"/>
                <a:ea typeface="Calibri" panose="020F0502020204030204" pitchFamily="34" charset="0"/>
                <a:cs typeface="Arial" panose="020B0604020202020204" pitchFamily="34" charset="0"/>
              </a:rPr>
              <a:t>As part of our topic, we</a:t>
            </a:r>
          </a:p>
          <a:p>
            <a:r>
              <a:rPr lang="en-GB" sz="1400" dirty="0">
                <a:effectLst/>
                <a:latin typeface="Calibri" panose="020F0502020204030204" pitchFamily="34" charset="0"/>
                <a:ea typeface="Calibri" panose="020F0502020204030204" pitchFamily="34" charset="0"/>
                <a:cs typeface="Arial" panose="020B0604020202020204" pitchFamily="34" charset="0"/>
              </a:rPr>
              <a:t>will produce writing </a:t>
            </a:r>
          </a:p>
          <a:p>
            <a:r>
              <a:rPr lang="en-GB" sz="1400" dirty="0">
                <a:effectLst/>
                <a:latin typeface="Calibri" panose="020F0502020204030204" pitchFamily="34" charset="0"/>
                <a:ea typeface="Calibri" panose="020F0502020204030204" pitchFamily="34" charset="0"/>
                <a:cs typeface="Arial" panose="020B0604020202020204" pitchFamily="34" charset="0"/>
              </a:rPr>
              <a:t>such as a crime scene</a:t>
            </a:r>
          </a:p>
          <a:p>
            <a:r>
              <a:rPr lang="en-GB" sz="1400" dirty="0">
                <a:effectLst/>
                <a:latin typeface="Calibri" panose="020F0502020204030204" pitchFamily="34" charset="0"/>
                <a:ea typeface="Calibri" panose="020F0502020204030204" pitchFamily="34" charset="0"/>
                <a:cs typeface="Arial" panose="020B0604020202020204" pitchFamily="34" charset="0"/>
              </a:rPr>
              <a:t> report and suspense </a:t>
            </a:r>
          </a:p>
          <a:p>
            <a:r>
              <a:rPr lang="en-GB" sz="1400" dirty="0">
                <a:effectLst/>
                <a:latin typeface="Calibri" panose="020F0502020204030204" pitchFamily="34" charset="0"/>
                <a:ea typeface="Calibri" panose="020F0502020204030204" pitchFamily="34" charset="0"/>
                <a:cs typeface="Arial" panose="020B0604020202020204" pitchFamily="34" charset="0"/>
              </a:rPr>
              <a:t>mystery narrative.</a:t>
            </a:r>
          </a:p>
          <a:p>
            <a:endParaRPr lang="en-GB" sz="1400" dirty="0">
              <a:latin typeface="Calibri" panose="020F0502020204030204" pitchFamily="34" charset="0"/>
              <a:ea typeface="Calibri" panose="020F0502020204030204" pitchFamily="34" charset="0"/>
              <a:cs typeface="Arial" panose="020B0604020202020204" pitchFamily="34" charset="0"/>
            </a:endParaRPr>
          </a:p>
          <a:p>
            <a:r>
              <a:rPr lang="en-GB" sz="1400" dirty="0">
                <a:effectLst/>
                <a:latin typeface="Calibri" panose="020F0502020204030204" pitchFamily="34" charset="0"/>
                <a:ea typeface="Calibri" panose="020F0502020204030204" pitchFamily="34" charset="0"/>
                <a:cs typeface="Arial" panose="020B0604020202020204" pitchFamily="34" charset="0"/>
              </a:rPr>
              <a:t>The children will </a:t>
            </a:r>
            <a:r>
              <a:rPr lang="en-GB" sz="1400" dirty="0">
                <a:latin typeface="Calibri" panose="020F0502020204030204" pitchFamily="34" charset="0"/>
                <a:ea typeface="Calibri" panose="020F0502020204030204" pitchFamily="34" charset="0"/>
                <a:cs typeface="Arial" panose="020B0604020202020204" pitchFamily="34" charset="0"/>
              </a:rPr>
              <a:t>practise lots of literacy devices including using t</a:t>
            </a:r>
            <a:r>
              <a:rPr lang="en-GB" sz="1400" dirty="0">
                <a:effectLst/>
                <a:latin typeface="Calibri" panose="020F0502020204030204" pitchFamily="34" charset="0"/>
                <a:ea typeface="Calibri" panose="020F0502020204030204" pitchFamily="34" charset="0"/>
                <a:cs typeface="Arial" panose="020B0604020202020204" pitchFamily="34" charset="0"/>
              </a:rPr>
              <a:t>he passive voice, synonyms</a:t>
            </a:r>
            <a:r>
              <a:rPr lang="en-GB" sz="1400" dirty="0">
                <a:latin typeface="Calibri" panose="020F0502020204030204" pitchFamily="34" charset="0"/>
                <a:ea typeface="Calibri" panose="020F0502020204030204" pitchFamily="34" charset="0"/>
                <a:cs typeface="Arial" panose="020B0604020202020204" pitchFamily="34" charset="0"/>
              </a:rPr>
              <a:t> </a:t>
            </a:r>
            <a:r>
              <a:rPr lang="en-GB" sz="1400" dirty="0">
                <a:effectLst/>
                <a:latin typeface="Calibri" panose="020F0502020204030204" pitchFamily="34" charset="0"/>
                <a:ea typeface="Calibri" panose="020F0502020204030204" pitchFamily="34" charset="0"/>
                <a:cs typeface="Arial" panose="020B0604020202020204" pitchFamily="34" charset="0"/>
              </a:rPr>
              <a:t>and a range of sentence structures for impact on the reader</a:t>
            </a:r>
            <a:r>
              <a:rPr lang="en-GB" sz="1600" dirty="0">
                <a:effectLst/>
                <a:latin typeface="Calibri" panose="020F0502020204030204" pitchFamily="34" charset="0"/>
                <a:ea typeface="Calibri" panose="020F0502020204030204" pitchFamily="34" charset="0"/>
                <a:cs typeface="Arial" panose="020B0604020202020204" pitchFamily="34" charset="0"/>
              </a:rPr>
              <a:t>. </a:t>
            </a:r>
          </a:p>
          <a:p>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1040" name="Picture 1039" descr="A picture containing shape&#10;&#10;Description automatically generated">
            <a:extLst>
              <a:ext uri="{FF2B5EF4-FFF2-40B4-BE49-F238E27FC236}">
                <a16:creationId xmlns:a16="http://schemas.microsoft.com/office/drawing/2014/main" id="{0AA8288A-CDED-EDB0-EED0-005660507D4E}"/>
              </a:ext>
            </a:extLst>
          </p:cNvPr>
          <p:cNvPicPr>
            <a:picLocks noChangeAspect="1"/>
          </p:cNvPicPr>
          <p:nvPr/>
        </p:nvPicPr>
        <p:blipFill rotWithShape="1">
          <a:blip r:embed="rId6">
            <a:extLst>
              <a:ext uri="{28A0092B-C50C-407E-A947-70E740481C1C}">
                <a14:useLocalDpi xmlns:a14="http://schemas.microsoft.com/office/drawing/2010/main" val="0"/>
              </a:ext>
            </a:extLst>
          </a:blip>
          <a:srcRect l="1743" t="56202" r="54822" b="11809"/>
          <a:stretch/>
        </p:blipFill>
        <p:spPr>
          <a:xfrm>
            <a:off x="6149456" y="5893608"/>
            <a:ext cx="451026" cy="469902"/>
          </a:xfrm>
          <a:prstGeom prst="rect">
            <a:avLst/>
          </a:prstGeom>
        </p:spPr>
      </p:pic>
      <p:pic>
        <p:nvPicPr>
          <p:cNvPr id="1083" name="Picture 59" descr="Horizontal stack of colored books flat icon Vector Image">
            <a:extLst>
              <a:ext uri="{FF2B5EF4-FFF2-40B4-BE49-F238E27FC236}">
                <a16:creationId xmlns:a16="http://schemas.microsoft.com/office/drawing/2014/main" id="{E1ECA215-5FCA-452E-5DA3-9DA72ACE88C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6124" t="14282" r="18249" b="23328"/>
          <a:stretch/>
        </p:blipFill>
        <p:spPr bwMode="auto">
          <a:xfrm>
            <a:off x="3741703" y="5961636"/>
            <a:ext cx="303592" cy="311735"/>
          </a:xfrm>
          <a:prstGeom prst="rect">
            <a:avLst/>
          </a:prstGeom>
          <a:noFill/>
          <a:extLst>
            <a:ext uri="{909E8E84-426E-40DD-AFC4-6F175D3DCCD1}">
              <a14:hiddenFill xmlns:a14="http://schemas.microsoft.com/office/drawing/2010/main">
                <a:solidFill>
                  <a:srgbClr val="FFFFFF"/>
                </a:solidFill>
              </a14:hiddenFill>
            </a:ext>
          </a:extLst>
        </p:spPr>
      </p:pic>
      <p:sp>
        <p:nvSpPr>
          <p:cNvPr id="75" name="Text Box 23">
            <a:extLst>
              <a:ext uri="{FF2B5EF4-FFF2-40B4-BE49-F238E27FC236}">
                <a16:creationId xmlns:a16="http://schemas.microsoft.com/office/drawing/2014/main" id="{379DABDC-D5A0-C399-C65F-520BA2AC6D3F}"/>
              </a:ext>
            </a:extLst>
          </p:cNvPr>
          <p:cNvSpPr txBox="1">
            <a:spLocks noChangeArrowheads="1"/>
          </p:cNvSpPr>
          <p:nvPr/>
        </p:nvSpPr>
        <p:spPr bwMode="auto">
          <a:xfrm>
            <a:off x="119531" y="2531762"/>
            <a:ext cx="3215346" cy="1779919"/>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Modern Love Caps" panose="04070805081001020A01" pitchFamily="82" charset="0"/>
              </a:rPr>
              <a:t>Theme and big question</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400" dirty="0">
                <a:solidFill>
                  <a:srgbClr val="C00000"/>
                </a:solidFill>
              </a:rPr>
              <a:t>The Circulatory System</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dirty="0">
              <a:ln>
                <a:noFill/>
              </a:ln>
              <a:solidFill>
                <a:srgbClr val="000000"/>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rgbClr val="000000"/>
                </a:solidFill>
                <a:effectLst/>
              </a:rPr>
              <a:t>What is the role of the circulatory system in our bodies?</a:t>
            </a: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76" name="Picture 57" descr="Free question mark - Vector Art">
            <a:extLst>
              <a:ext uri="{FF2B5EF4-FFF2-40B4-BE49-F238E27FC236}">
                <a16:creationId xmlns:a16="http://schemas.microsoft.com/office/drawing/2014/main" id="{0374458D-A5AC-7C1E-5DD5-F58C8051BB8F}"/>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0549" t="7917" r="8880" b="6352"/>
          <a:stretch/>
        </p:blipFill>
        <p:spPr bwMode="auto">
          <a:xfrm>
            <a:off x="44158" y="2495338"/>
            <a:ext cx="378965" cy="375973"/>
          </a:xfrm>
          <a:prstGeom prst="rect">
            <a:avLst/>
          </a:prstGeom>
          <a:noFill/>
          <a:extLst>
            <a:ext uri="{909E8E84-426E-40DD-AFC4-6F175D3DCCD1}">
              <a14:hiddenFill xmlns:a14="http://schemas.microsoft.com/office/drawing/2010/main">
                <a:solidFill>
                  <a:srgbClr val="FFFFFF"/>
                </a:solidFill>
              </a14:hiddenFill>
            </a:ext>
          </a:extLst>
        </p:spPr>
      </p:pic>
      <p:sp>
        <p:nvSpPr>
          <p:cNvPr id="80" name="Text Box 23">
            <a:extLst>
              <a:ext uri="{FF2B5EF4-FFF2-40B4-BE49-F238E27FC236}">
                <a16:creationId xmlns:a16="http://schemas.microsoft.com/office/drawing/2014/main" id="{A1574DFF-9A31-B653-FA98-CE9352A13AB3}"/>
              </a:ext>
            </a:extLst>
          </p:cNvPr>
          <p:cNvSpPr txBox="1">
            <a:spLocks noChangeArrowheads="1"/>
          </p:cNvSpPr>
          <p:nvPr/>
        </p:nvSpPr>
        <p:spPr bwMode="auto">
          <a:xfrm>
            <a:off x="147220" y="4417607"/>
            <a:ext cx="3215346" cy="1752641"/>
          </a:xfrm>
          <a:prstGeom prst="rect">
            <a:avLst/>
          </a:prstGeom>
          <a:solidFill>
            <a:srgbClr val="FFFFFF"/>
          </a:solidFill>
          <a:ln w="28575"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Notices</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400" dirty="0">
                <a:solidFill>
                  <a:srgbClr val="000000"/>
                </a:solidFill>
                <a:latin typeface="+mj-lt"/>
              </a:rPr>
              <a:t>We have seen an increasing number of children wearing non-uniform / jewellery at school this academic year. Please ensure your child comes to school in the correct uniform. The full uniform policy is on the school website. </a:t>
            </a:r>
            <a:endParaRPr lang="en-GB" altLang="en-US" sz="1200" dirty="0">
              <a:solidFill>
                <a:srgbClr val="000000"/>
              </a:solidFill>
              <a:latin typeface="+mj-lt"/>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GB" altLang="en-US" sz="950" b="0" i="0" u="none" strike="noStrike" cap="none" normalizeH="0" baseline="0" dirty="0">
              <a:ln>
                <a:noFill/>
              </a:ln>
              <a:solidFill>
                <a:srgbClr val="008000"/>
              </a:solidFill>
              <a:effectLst/>
              <a:latin typeface="Twinkl" pitchFamily="2" charset="0"/>
            </a:endParaRPr>
          </a:p>
        </p:txBody>
      </p:sp>
      <p:pic>
        <p:nvPicPr>
          <p:cNvPr id="81" name="Picture 80" descr="A picture containing text&#10;&#10;Description automatically generated">
            <a:extLst>
              <a:ext uri="{FF2B5EF4-FFF2-40B4-BE49-F238E27FC236}">
                <a16:creationId xmlns:a16="http://schemas.microsoft.com/office/drawing/2014/main" id="{75169FEA-8080-889B-A8D6-0B5C86475E85}"/>
              </a:ext>
            </a:extLst>
          </p:cNvPr>
          <p:cNvPicPr>
            <a:picLocks noChangeAspect="1"/>
          </p:cNvPicPr>
          <p:nvPr/>
        </p:nvPicPr>
        <p:blipFill rotWithShape="1">
          <a:blip r:embed="rId9">
            <a:extLst>
              <a:ext uri="{28A0092B-C50C-407E-A947-70E740481C1C}">
                <a14:useLocalDpi xmlns:a14="http://schemas.microsoft.com/office/drawing/2010/main" val="0"/>
              </a:ext>
            </a:extLst>
          </a:blip>
          <a:srcRect l="25909" t="36657" r="27451" b="32204"/>
          <a:stretch/>
        </p:blipFill>
        <p:spPr>
          <a:xfrm>
            <a:off x="2895211" y="4344620"/>
            <a:ext cx="481180" cy="454470"/>
          </a:xfrm>
          <a:prstGeom prst="rect">
            <a:avLst/>
          </a:prstGeom>
        </p:spPr>
      </p:pic>
      <p:pic>
        <p:nvPicPr>
          <p:cNvPr id="1035" name="Picture 1034">
            <a:extLst>
              <a:ext uri="{FF2B5EF4-FFF2-40B4-BE49-F238E27FC236}">
                <a16:creationId xmlns:a16="http://schemas.microsoft.com/office/drawing/2014/main" id="{49663328-BE24-58F9-7DB0-D8B0FD85B2B8}"/>
              </a:ext>
            </a:extLst>
          </p:cNvPr>
          <p:cNvPicPr>
            <a:picLocks noChangeAspect="1"/>
          </p:cNvPicPr>
          <p:nvPr/>
        </p:nvPicPr>
        <p:blipFill rotWithShape="1">
          <a:blip r:embed="rId10">
            <a:extLst>
              <a:ext uri="{28A0092B-C50C-407E-A947-70E740481C1C}">
                <a14:useLocalDpi xmlns:a14="http://schemas.microsoft.com/office/drawing/2010/main" val="0"/>
              </a:ext>
            </a:extLst>
          </a:blip>
          <a:srcRect l="9745" t="6845" r="64961" b="73796"/>
          <a:stretch/>
        </p:blipFill>
        <p:spPr>
          <a:xfrm>
            <a:off x="2932647" y="6234865"/>
            <a:ext cx="437954" cy="474194"/>
          </a:xfrm>
          <a:prstGeom prst="rect">
            <a:avLst/>
          </a:prstGeom>
        </p:spPr>
      </p:pic>
      <p:pic>
        <p:nvPicPr>
          <p:cNvPr id="2" name="Picture 2" descr="EDX Education 53835 2cm Linking Cubes, 10 Bright Colours, Pack of 100">
            <a:extLst>
              <a:ext uri="{FF2B5EF4-FFF2-40B4-BE49-F238E27FC236}">
                <a16:creationId xmlns:a16="http://schemas.microsoft.com/office/drawing/2014/main" id="{D95BB5B9-4C6E-5C99-2BA2-21EDC12DB6C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876301" y="8805086"/>
            <a:ext cx="397533" cy="39753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What are ten frames? (And how they help your child make sense of numbers) -  Math, Kids and Chaos">
            <a:extLst>
              <a:ext uri="{FF2B5EF4-FFF2-40B4-BE49-F238E27FC236}">
                <a16:creationId xmlns:a16="http://schemas.microsoft.com/office/drawing/2014/main" id="{CE2FC45A-D626-4F8E-7C31-2FF734F8E8E0}"/>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l="13360" t="18696" r="18495" b="16556"/>
          <a:stretch/>
        </p:blipFill>
        <p:spPr bwMode="auto">
          <a:xfrm>
            <a:off x="1791919" y="8900705"/>
            <a:ext cx="530381" cy="25196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picture containing text, clock, antenna&#10;&#10;Description automatically generated">
            <a:extLst>
              <a:ext uri="{FF2B5EF4-FFF2-40B4-BE49-F238E27FC236}">
                <a16:creationId xmlns:a16="http://schemas.microsoft.com/office/drawing/2014/main" id="{6B8272CB-CF93-5ABD-F21D-EDD8C3A84F84}"/>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75500" y="8915511"/>
            <a:ext cx="1524726" cy="222356"/>
          </a:xfrm>
          <a:prstGeom prst="rect">
            <a:avLst/>
          </a:prstGeom>
        </p:spPr>
      </p:pic>
      <p:pic>
        <p:nvPicPr>
          <p:cNvPr id="35" name="Picture 34">
            <a:extLst>
              <a:ext uri="{FF2B5EF4-FFF2-40B4-BE49-F238E27FC236}">
                <a16:creationId xmlns:a16="http://schemas.microsoft.com/office/drawing/2014/main" id="{C1EDE670-78CD-D186-2518-93374C3E8D62}"/>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rot="16200000">
            <a:off x="2360483" y="8850964"/>
            <a:ext cx="493650" cy="274692"/>
          </a:xfrm>
          <a:prstGeom prst="rect">
            <a:avLst/>
          </a:prstGeom>
        </p:spPr>
      </p:pic>
      <p:sp>
        <p:nvSpPr>
          <p:cNvPr id="7" name="Oval 6">
            <a:extLst>
              <a:ext uri="{FF2B5EF4-FFF2-40B4-BE49-F238E27FC236}">
                <a16:creationId xmlns:a16="http://schemas.microsoft.com/office/drawing/2014/main" id="{A50C1A69-2194-317A-CBED-A6625353854B}"/>
              </a:ext>
            </a:extLst>
          </p:cNvPr>
          <p:cNvSpPr/>
          <p:nvPr/>
        </p:nvSpPr>
        <p:spPr>
          <a:xfrm>
            <a:off x="233640" y="109182"/>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7" name="Picture 3">
            <a:extLst>
              <a:ext uri="{FF2B5EF4-FFF2-40B4-BE49-F238E27FC236}">
                <a16:creationId xmlns:a16="http://schemas.microsoft.com/office/drawing/2014/main" id="{15A307A3-16C3-3822-8C3D-47EE28D1AFD6}"/>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01159" y="249366"/>
            <a:ext cx="559570" cy="58398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1" name="Oval 10">
            <a:extLst>
              <a:ext uri="{FF2B5EF4-FFF2-40B4-BE49-F238E27FC236}">
                <a16:creationId xmlns:a16="http://schemas.microsoft.com/office/drawing/2014/main" id="{60F2C88C-2152-7975-01A6-689C08A98FCC}"/>
              </a:ext>
            </a:extLst>
          </p:cNvPr>
          <p:cNvSpPr/>
          <p:nvPr/>
        </p:nvSpPr>
        <p:spPr>
          <a:xfrm>
            <a:off x="5750062" y="106205"/>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85" name="Picture 61" descr="Autumn tree - Free nature icons">
            <a:extLst>
              <a:ext uri="{FF2B5EF4-FFF2-40B4-BE49-F238E27FC236}">
                <a16:creationId xmlns:a16="http://schemas.microsoft.com/office/drawing/2014/main" id="{85DD1472-F874-C93C-7E46-16F8E7D89AF5}"/>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860937" y="186297"/>
            <a:ext cx="652545" cy="6525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2C6ECC29-7DE6-3B3C-EBF6-58D99F013046}"/>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839584" y="2890008"/>
            <a:ext cx="592484" cy="59248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674B6BC0-B20A-423E-9403-027FD9E2BD85}"/>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5338644" y="6645783"/>
            <a:ext cx="1009650"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80775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429B0214-1DCA-0194-8879-0285A4E38FCF}"/>
              </a:ext>
            </a:extLst>
          </p:cNvPr>
          <p:cNvSpPr txBox="1">
            <a:spLocks noChangeArrowheads="1"/>
          </p:cNvSpPr>
          <p:nvPr/>
        </p:nvSpPr>
        <p:spPr bwMode="auto">
          <a:xfrm>
            <a:off x="660945" y="16176"/>
            <a:ext cx="5521325" cy="57626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500" b="0" i="0" u="none" strike="noStrike" cap="none" normalizeH="0" baseline="0" dirty="0">
                <a:ln>
                  <a:noFill/>
                </a:ln>
                <a:solidFill>
                  <a:srgbClr val="000000"/>
                </a:solidFill>
                <a:effectLst/>
                <a:latin typeface="Modern Love Caps" panose="04070805081001020A01" pitchFamily="82" charset="0"/>
              </a:rPr>
              <a:t>Year 6 newsletter—</a:t>
            </a:r>
            <a:r>
              <a:rPr lang="en-GB" altLang="en-US" sz="2500" dirty="0">
                <a:solidFill>
                  <a:srgbClr val="000000"/>
                </a:solidFill>
                <a:latin typeface="Modern Love Caps" panose="04070805081001020A01" pitchFamily="82" charset="0"/>
              </a:rPr>
              <a:t>spring 1</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Text Box 1">
            <a:extLst>
              <a:ext uri="{FF2B5EF4-FFF2-40B4-BE49-F238E27FC236}">
                <a16:creationId xmlns:a16="http://schemas.microsoft.com/office/drawing/2014/main" id="{CCE13B1B-6B13-0B32-C17E-7E88A9374A75}"/>
              </a:ext>
            </a:extLst>
          </p:cNvPr>
          <p:cNvSpPr txBox="1">
            <a:spLocks noChangeArrowheads="1"/>
          </p:cNvSpPr>
          <p:nvPr/>
        </p:nvSpPr>
        <p:spPr bwMode="auto">
          <a:xfrm>
            <a:off x="47051" y="386158"/>
            <a:ext cx="6762307" cy="380206"/>
          </a:xfrm>
          <a:prstGeom prst="rect">
            <a:avLst/>
          </a:prstGeom>
          <a:solidFill>
            <a:srgbClr val="C00000"/>
          </a:solidFill>
          <a:ln w="38100"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6" name="Text Box 5">
            <a:extLst>
              <a:ext uri="{FF2B5EF4-FFF2-40B4-BE49-F238E27FC236}">
                <a16:creationId xmlns:a16="http://schemas.microsoft.com/office/drawing/2014/main" id="{1EAE38E0-ABBB-7483-A475-2F57F81700EC}"/>
              </a:ext>
            </a:extLst>
          </p:cNvPr>
          <p:cNvSpPr txBox="1">
            <a:spLocks noChangeArrowheads="1"/>
          </p:cNvSpPr>
          <p:nvPr/>
        </p:nvSpPr>
        <p:spPr bwMode="auto">
          <a:xfrm>
            <a:off x="1853872" y="226636"/>
            <a:ext cx="3148663" cy="38020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400" b="0" i="0" u="none" strike="noStrike" cap="none" normalizeH="0" baseline="0">
              <a:ln>
                <a:noFill/>
              </a:ln>
              <a:solidFill>
                <a:srgbClr val="FFDA66"/>
              </a:solidFill>
              <a:effectLst/>
              <a:latin typeface="Modern Love" panose="04090805081005020601" pitchFamily="82"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a:ln>
                  <a:noFill/>
                </a:ln>
                <a:solidFill>
                  <a:srgbClr val="FFDA66"/>
                </a:solidFill>
                <a:effectLst/>
                <a:latin typeface="Modern Love" panose="04090805081005020601" pitchFamily="82" charset="0"/>
              </a:rPr>
              <a:t>Journeying together with God</a:t>
            </a:r>
            <a:endParaRPr kumimoji="0" lang="en-US" altLang="en-US" sz="1400" b="0" i="0" u="none" strike="noStrike" cap="none" normalizeH="0" baseline="0">
              <a:ln>
                <a:noFill/>
              </a:ln>
              <a:solidFill>
                <a:schemeClr val="tx1"/>
              </a:solidFill>
              <a:effectLst/>
              <a:latin typeface="Arial" panose="020B0604020202020204" pitchFamily="34" charset="0"/>
            </a:endParaRPr>
          </a:p>
        </p:txBody>
      </p:sp>
      <p:pic>
        <p:nvPicPr>
          <p:cNvPr id="1063" name="Picture 30" descr="A small green plant in a person's hands&#10;&#10;Description automatically generated with low confidence">
            <a:extLst>
              <a:ext uri="{FF2B5EF4-FFF2-40B4-BE49-F238E27FC236}">
                <a16:creationId xmlns:a16="http://schemas.microsoft.com/office/drawing/2014/main" id="{11300E58-9B29-D04F-E05E-2238E222D6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91" y="9398594"/>
            <a:ext cx="450851"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1" name="Text Box 41">
            <a:extLst>
              <a:ext uri="{FF2B5EF4-FFF2-40B4-BE49-F238E27FC236}">
                <a16:creationId xmlns:a16="http://schemas.microsoft.com/office/drawing/2014/main" id="{DB59FB5A-8392-C3B2-EFD0-889725A55CBB}"/>
              </a:ext>
            </a:extLst>
          </p:cNvPr>
          <p:cNvSpPr txBox="1">
            <a:spLocks noChangeArrowheads="1"/>
          </p:cNvSpPr>
          <p:nvPr/>
        </p:nvSpPr>
        <p:spPr bwMode="auto">
          <a:xfrm>
            <a:off x="48769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a:ln>
                  <a:noFill/>
                </a:ln>
                <a:solidFill>
                  <a:srgbClr val="C00000"/>
                </a:solidFill>
                <a:effectLst/>
                <a:latin typeface="Modern Love" panose="04090805081005020601" pitchFamily="82" charset="0"/>
              </a:rPr>
              <a:t>Nurture</a:t>
            </a:r>
            <a:r>
              <a:rPr kumimoji="0" lang="en-GB" altLang="en-US" sz="1200" b="0" i="0" u="none" strike="noStrike" cap="none" normalizeH="0" baseline="0">
                <a:ln>
                  <a:noFill/>
                </a:ln>
                <a:solidFill>
                  <a:schemeClr val="tx1"/>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24" name="Text Box 42">
            <a:extLst>
              <a:ext uri="{FF2B5EF4-FFF2-40B4-BE49-F238E27FC236}">
                <a16:creationId xmlns:a16="http://schemas.microsoft.com/office/drawing/2014/main" id="{7ACF6774-238F-2634-371E-9AD082B2B544}"/>
              </a:ext>
            </a:extLst>
          </p:cNvPr>
          <p:cNvSpPr txBox="1">
            <a:spLocks noChangeArrowheads="1"/>
          </p:cNvSpPr>
          <p:nvPr/>
        </p:nvSpPr>
        <p:spPr bwMode="auto">
          <a:xfrm>
            <a:off x="2798936" y="9452967"/>
            <a:ext cx="1666875" cy="32385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a:ln>
                  <a:noFill/>
                </a:ln>
                <a:solidFill>
                  <a:srgbClr val="C00000"/>
                </a:solidFill>
                <a:effectLst/>
                <a:latin typeface="Modern Love" panose="04090805081005020601" pitchFamily="82" charset="0"/>
              </a:rPr>
              <a:t>Discover</a:t>
            </a:r>
            <a:r>
              <a:rPr kumimoji="0" lang="en-GB" altLang="en-US" sz="1200" b="0" i="0" u="none" strike="noStrike" cap="none" normalizeH="0" baseline="0">
                <a:ln>
                  <a:noFill/>
                </a:ln>
                <a:solidFill>
                  <a:schemeClr val="tx1"/>
                </a:solidFill>
                <a:effectLst/>
                <a:latin typeface="Times New Roman" panose="02020603050405020304" pitchFamily="18" charset="0"/>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25" name="Text Box 43">
            <a:extLst>
              <a:ext uri="{FF2B5EF4-FFF2-40B4-BE49-F238E27FC236}">
                <a16:creationId xmlns:a16="http://schemas.microsoft.com/office/drawing/2014/main" id="{F47041C6-B5EC-F70B-C019-4A5FF7B9FCA3}"/>
              </a:ext>
            </a:extLst>
          </p:cNvPr>
          <p:cNvSpPr txBox="1">
            <a:spLocks noChangeArrowheads="1"/>
          </p:cNvSpPr>
          <p:nvPr/>
        </p:nvSpPr>
        <p:spPr bwMode="auto">
          <a:xfrm>
            <a:off x="5318784" y="9449162"/>
            <a:ext cx="1666875" cy="469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1" i="0" u="none" strike="noStrike" cap="none" normalizeH="0" baseline="0">
                <a:ln>
                  <a:noFill/>
                </a:ln>
                <a:solidFill>
                  <a:srgbClr val="C00000"/>
                </a:solidFill>
                <a:effectLst/>
                <a:latin typeface="Modern Love" panose="04090805081005020601" pitchFamily="82" charset="0"/>
              </a:rPr>
              <a:t>Respect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068" name="Picture 40">
            <a:extLst>
              <a:ext uri="{FF2B5EF4-FFF2-40B4-BE49-F238E27FC236}">
                <a16:creationId xmlns:a16="http://schemas.microsoft.com/office/drawing/2014/main" id="{8DB6F946-8441-62F0-B5B6-34D4B8B9A2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8685" y="9420028"/>
            <a:ext cx="40957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1069" name="Picture 35" descr="A close-up of a person's hands&#10;&#10;Description automatically generated with low confidence">
            <a:extLst>
              <a:ext uri="{FF2B5EF4-FFF2-40B4-BE49-F238E27FC236}">
                <a16:creationId xmlns:a16="http://schemas.microsoft.com/office/drawing/2014/main" id="{AD7A5B10-E067-FF2F-4258-97D538960C9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3248" b="18656"/>
          <a:stretch/>
        </p:blipFill>
        <p:spPr bwMode="auto">
          <a:xfrm>
            <a:off x="5070780" y="9398594"/>
            <a:ext cx="535728" cy="432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2" name="Text Box 23">
            <a:extLst>
              <a:ext uri="{FF2B5EF4-FFF2-40B4-BE49-F238E27FC236}">
                <a16:creationId xmlns:a16="http://schemas.microsoft.com/office/drawing/2014/main" id="{FA2E9399-05CD-C6C9-9F85-E5C869223A87}"/>
              </a:ext>
            </a:extLst>
          </p:cNvPr>
          <p:cNvSpPr txBox="1">
            <a:spLocks noChangeArrowheads="1"/>
          </p:cNvSpPr>
          <p:nvPr/>
        </p:nvSpPr>
        <p:spPr bwMode="auto">
          <a:xfrm>
            <a:off x="127798" y="1139032"/>
            <a:ext cx="3215346" cy="1769832"/>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solidFill>
                  <a:srgbClr val="000000"/>
                </a:solidFill>
                <a:effectLst/>
                <a:latin typeface="Modern Love Caps" panose="04070805081001020A01" pitchFamily="82" charset="0"/>
              </a:rPr>
              <a:t>Science</a:t>
            </a:r>
          </a:p>
          <a:p>
            <a:pPr algn="ctr" defTabSz="914400" eaLnBrk="0" fontAlgn="base" hangingPunct="0">
              <a:spcBef>
                <a:spcPct val="0"/>
              </a:spcBef>
              <a:spcAft>
                <a:spcPct val="0"/>
              </a:spcAft>
            </a:pPr>
            <a:r>
              <a:rPr lang="en-GB" sz="1170" dirty="0">
                <a:effectLst/>
                <a:latin typeface="Calibri" panose="020F0502020204030204" pitchFamily="34" charset="0"/>
                <a:ea typeface="Calibri" panose="020F0502020204030204" pitchFamily="34" charset="0"/>
                <a:cs typeface="Times New Roman" panose="02020603050405020304" pitchFamily="18" charset="0"/>
              </a:rPr>
              <a:t>In Science we will be learning all about the circulatory system; we will particularly be focusing on the heart as a muscle and exploring how blood is transported around the human body. This is within the topic ‘Animals including Humans’ and gives the children opportunities to extend their prior knowledge of systems in the human body. </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2000" i="0" u="none" strike="noStrike" cap="none" normalizeH="0" baseline="0" dirty="0">
              <a:ln>
                <a:noFill/>
              </a:ln>
              <a:solidFill>
                <a:srgbClr val="000000"/>
              </a:solidFill>
              <a:effectLst/>
              <a:latin typeface="Modern Love Caps" panose="04070805081001020A01" pitchFamily="82" charset="0"/>
            </a:endParaRPr>
          </a:p>
        </p:txBody>
      </p:sp>
      <p:sp>
        <p:nvSpPr>
          <p:cNvPr id="13" name="Text Box 23">
            <a:extLst>
              <a:ext uri="{FF2B5EF4-FFF2-40B4-BE49-F238E27FC236}">
                <a16:creationId xmlns:a16="http://schemas.microsoft.com/office/drawing/2014/main" id="{6CC02EB3-1678-ADC5-C525-7A6278510E53}"/>
              </a:ext>
            </a:extLst>
          </p:cNvPr>
          <p:cNvSpPr txBox="1">
            <a:spLocks noChangeArrowheads="1"/>
          </p:cNvSpPr>
          <p:nvPr/>
        </p:nvSpPr>
        <p:spPr bwMode="auto">
          <a:xfrm>
            <a:off x="3529010" y="1139032"/>
            <a:ext cx="3215346" cy="1769832"/>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solidFill>
                  <a:srgbClr val="000000"/>
                </a:solidFill>
                <a:latin typeface="Modern Love Caps" panose="04070805081001020A01" pitchFamily="82" charset="0"/>
              </a:rPr>
              <a:t>RE</a:t>
            </a:r>
          </a:p>
          <a:p>
            <a:pPr marL="0" marR="0" lvl="0" indent="0" algn="ctr" defTabSz="914400" rtl="0" eaLnBrk="0" fontAlgn="base" latinLnBrk="0" hangingPunct="0">
              <a:lnSpc>
                <a:spcPct val="100000"/>
              </a:lnSpc>
              <a:spcBef>
                <a:spcPct val="0"/>
              </a:spcBef>
              <a:spcAft>
                <a:spcPct val="0"/>
              </a:spcAft>
              <a:buClrTx/>
              <a:buSzTx/>
              <a:buFontTx/>
              <a:buNone/>
              <a:tabLst/>
            </a:pPr>
            <a:r>
              <a:rPr lang="en-GB" sz="1200" b="1" dirty="0">
                <a:effectLst/>
                <a:latin typeface="Calibri" panose="020F0502020204030204" pitchFamily="34" charset="0"/>
                <a:ea typeface="Calibri" panose="020F0502020204030204" pitchFamily="34" charset="0"/>
              </a:rPr>
              <a:t>What will make our city a more respectful place? </a:t>
            </a:r>
            <a:endParaRPr lang="en-GB" sz="1200" b="1" dirty="0">
              <a:solidFill>
                <a:srgbClr val="000000"/>
              </a:solidFill>
              <a:effectLst/>
              <a:latin typeface="+mj-lt"/>
              <a:ea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200" dirty="0">
                <a:solidFill>
                  <a:srgbClr val="000000"/>
                </a:solidFill>
                <a:latin typeface="+mj-lt"/>
                <a:ea typeface="Calibri" panose="020F0502020204030204" pitchFamily="34" charset="0"/>
              </a:rPr>
              <a:t>We will be exploring and analysing local data about religion and how it has </a:t>
            </a:r>
            <a:r>
              <a:rPr lang="en-GB" altLang="en-US" sz="1200">
                <a:solidFill>
                  <a:srgbClr val="000000"/>
                </a:solidFill>
                <a:latin typeface="+mj-lt"/>
                <a:ea typeface="Calibri" panose="020F0502020204030204" pitchFamily="34" charset="0"/>
              </a:rPr>
              <a:t>changed over </a:t>
            </a:r>
            <a:r>
              <a:rPr lang="en-GB" altLang="en-US" sz="1200" dirty="0">
                <a:solidFill>
                  <a:srgbClr val="000000"/>
                </a:solidFill>
                <a:latin typeface="+mj-lt"/>
                <a:ea typeface="Calibri" panose="020F0502020204030204" pitchFamily="34" charset="0"/>
              </a:rPr>
              <a:t>time. We will look at the impact religion has on communities and what may happen if religion was removed. </a:t>
            </a:r>
            <a:endParaRPr lang="en-GB" altLang="en-US" sz="1200" dirty="0">
              <a:solidFill>
                <a:srgbClr val="000000"/>
              </a:solidFill>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0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000"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4" name="Text Box 23">
            <a:extLst>
              <a:ext uri="{FF2B5EF4-FFF2-40B4-BE49-F238E27FC236}">
                <a16:creationId xmlns:a16="http://schemas.microsoft.com/office/drawing/2014/main" id="{F58163C0-E042-723C-D0C3-034A4C992B15}"/>
              </a:ext>
            </a:extLst>
          </p:cNvPr>
          <p:cNvSpPr txBox="1">
            <a:spLocks noChangeArrowheads="1"/>
          </p:cNvSpPr>
          <p:nvPr/>
        </p:nvSpPr>
        <p:spPr bwMode="auto">
          <a:xfrm>
            <a:off x="127798" y="3018550"/>
            <a:ext cx="3213630" cy="1121358"/>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panose="04070805081001020A01" pitchFamily="82" charset="0"/>
              </a:rPr>
              <a:t>MUSIC</a:t>
            </a:r>
          </a:p>
          <a:p>
            <a:pPr algn="ctr" rtl="0" fontAlgn="base"/>
            <a:r>
              <a:rPr lang="en-US" b="1" i="1" dirty="0">
                <a:solidFill>
                  <a:srgbClr val="7030A0"/>
                </a:solidFill>
                <a:effectLst/>
                <a:latin typeface="Calibri" panose="020F0502020204030204" pitchFamily="34" charset="0"/>
              </a:rPr>
              <a:t>You’ve got a friend</a:t>
            </a:r>
            <a:r>
              <a:rPr lang="en-US" b="0" i="1" dirty="0">
                <a:solidFill>
                  <a:srgbClr val="7030A0"/>
                </a:solidFill>
                <a:effectLst/>
                <a:latin typeface="Calibri" panose="020F0502020204030204" pitchFamily="34" charset="0"/>
              </a:rPr>
              <a:t> </a:t>
            </a:r>
          </a:p>
          <a:p>
            <a:pPr algn="ctr" rtl="0" fontAlgn="base"/>
            <a:endParaRPr lang="en-US" sz="1050" b="0" i="0" dirty="0">
              <a:solidFill>
                <a:srgbClr val="7030A0"/>
              </a:solidFill>
              <a:effectLst/>
              <a:latin typeface="Segoe UI" panose="020B0502040204020203" pitchFamily="34" charset="0"/>
            </a:endParaRPr>
          </a:p>
          <a:p>
            <a:pPr algn="ctr" rtl="0" fontAlgn="base"/>
            <a:r>
              <a:rPr lang="en-US" sz="1400" b="1" i="0" dirty="0">
                <a:solidFill>
                  <a:srgbClr val="0D0D0D"/>
                </a:solidFill>
                <a:effectLst/>
                <a:latin typeface="Calibri" panose="020F0502020204030204" pitchFamily="34" charset="0"/>
              </a:rPr>
              <a:t>Music Genre: </a:t>
            </a:r>
            <a:r>
              <a:rPr lang="en-US" sz="1400" b="0" i="0" dirty="0">
                <a:solidFill>
                  <a:srgbClr val="0D0D0D"/>
                </a:solidFill>
                <a:effectLst/>
                <a:latin typeface="Calibri" panose="020F0502020204030204" pitchFamily="34" charset="0"/>
              </a:rPr>
              <a:t>70</a:t>
            </a:r>
            <a:r>
              <a:rPr lang="en-US" sz="1400" b="1" i="0" dirty="0">
                <a:solidFill>
                  <a:srgbClr val="0D0D0D"/>
                </a:solidFill>
                <a:effectLst/>
                <a:latin typeface="Calibri" panose="020F0502020204030204" pitchFamily="34" charset="0"/>
              </a:rPr>
              <a:t>’s</a:t>
            </a:r>
            <a:r>
              <a:rPr lang="en-US" sz="1400" b="0" i="0" dirty="0">
                <a:solidFill>
                  <a:srgbClr val="0D0D0D"/>
                </a:solidFill>
                <a:effectLst/>
                <a:latin typeface="Calibri" panose="020F0502020204030204" pitchFamily="34" charset="0"/>
              </a:rPr>
              <a:t> Ballads/Pop </a:t>
            </a:r>
            <a:endParaRPr lang="en-US" sz="1050" b="0" i="0" dirty="0">
              <a:solidFill>
                <a:srgbClr val="000000"/>
              </a:solidFill>
              <a:effectLst/>
              <a:latin typeface="Segoe UI" panose="020B0502040204020203"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1170"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170"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6" name="Text Box 23">
            <a:extLst>
              <a:ext uri="{FF2B5EF4-FFF2-40B4-BE49-F238E27FC236}">
                <a16:creationId xmlns:a16="http://schemas.microsoft.com/office/drawing/2014/main" id="{2816F9F7-84D6-E2A3-F94F-B77E43B7CE70}"/>
              </a:ext>
            </a:extLst>
          </p:cNvPr>
          <p:cNvSpPr txBox="1">
            <a:spLocks noChangeArrowheads="1"/>
          </p:cNvSpPr>
          <p:nvPr/>
        </p:nvSpPr>
        <p:spPr bwMode="auto">
          <a:xfrm>
            <a:off x="3514856" y="3014066"/>
            <a:ext cx="3215346" cy="2064886"/>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panose="04070805081001020A01" pitchFamily="82" charset="0"/>
              </a:rPr>
              <a:t>Art</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1" i="0" u="none" strike="noStrike" cap="none" normalizeH="0" baseline="0" dirty="0">
                <a:ln>
                  <a:noFill/>
                </a:ln>
                <a:solidFill>
                  <a:srgbClr val="008000"/>
                </a:solidFill>
                <a:effectLst/>
                <a:latin typeface="Comic Sans MS" panose="030F0702030302020204" pitchFamily="66" charset="0"/>
              </a:rPr>
              <a:t>Drawing: </a:t>
            </a:r>
            <a:r>
              <a:rPr lang="en-GB" sz="1200" b="1" dirty="0">
                <a:solidFill>
                  <a:srgbClr val="008000"/>
                </a:solidFill>
                <a:latin typeface="Comic Sans MS" panose="030F0702030302020204" pitchFamily="66" charset="0"/>
              </a:rPr>
              <a:t>Expressing ideas </a:t>
            </a:r>
            <a:endParaRPr lang="en-GB" altLang="en-US" sz="1200" b="1" dirty="0">
              <a:solidFill>
                <a:srgbClr val="008000"/>
              </a:solidFill>
              <a:latin typeface="Comic Sans MS" panose="030F0702030302020204" pitchFamily="66"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sz="1200" b="0" i="0" dirty="0">
                <a:effectLst/>
                <a:latin typeface="+mj-lt"/>
              </a:rPr>
              <a:t>This unit focuses on developing pupils' skills in using different art styles, understanding and applying chiaroscuro and creating symbolic and expressive drawings. It encourages children to form their own opinions about art, understand the impact of techniques, and convey messages through their artwork.</a:t>
            </a:r>
            <a:endParaRPr kumimoji="0" lang="en-GB" altLang="en-US" sz="1200" b="1" i="0" u="none" strike="noStrike" cap="none" normalizeH="0" baseline="0" dirty="0">
              <a:ln>
                <a:noFill/>
              </a:ln>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7" name="Text Box 23">
            <a:extLst>
              <a:ext uri="{FF2B5EF4-FFF2-40B4-BE49-F238E27FC236}">
                <a16:creationId xmlns:a16="http://schemas.microsoft.com/office/drawing/2014/main" id="{5DC2254A-F57E-C11B-516B-5AA45B2F07CA}"/>
              </a:ext>
            </a:extLst>
          </p:cNvPr>
          <p:cNvSpPr txBox="1">
            <a:spLocks noChangeArrowheads="1"/>
          </p:cNvSpPr>
          <p:nvPr/>
        </p:nvSpPr>
        <p:spPr bwMode="auto">
          <a:xfrm>
            <a:off x="3514856" y="5133682"/>
            <a:ext cx="3215346" cy="2810635"/>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panose="04070805081001020A01" pitchFamily="82" charset="0"/>
              </a:rPr>
              <a:t>Geography</a:t>
            </a:r>
            <a:endParaRPr lang="en-GB" altLang="en-US" sz="2000" dirty="0">
              <a:solidFill>
                <a:srgbClr val="C00000"/>
              </a:solidFill>
              <a:latin typeface="Modern Love Caps" panose="04070805081001020A01" pitchFamily="82" charset="0"/>
            </a:endParaRPr>
          </a:p>
          <a:p>
            <a:pPr algn="ctr" defTabSz="914400" eaLnBrk="0" fontAlgn="base" hangingPunct="0">
              <a:spcBef>
                <a:spcPct val="0"/>
              </a:spcBef>
              <a:spcAft>
                <a:spcPct val="0"/>
              </a:spcAft>
            </a:pPr>
            <a:r>
              <a:rPr lang="en-GB" altLang="en-US" sz="1600" b="1" i="1" dirty="0">
                <a:solidFill>
                  <a:srgbClr val="000000"/>
                </a:solidFill>
              </a:rPr>
              <a:t>Energy</a:t>
            </a:r>
          </a:p>
          <a:p>
            <a:pPr defTabSz="914400" eaLnBrk="0" fontAlgn="base" hangingPunct="0">
              <a:spcBef>
                <a:spcPct val="0"/>
              </a:spcBef>
              <a:spcAft>
                <a:spcPct val="0"/>
              </a:spcAft>
            </a:pPr>
            <a:r>
              <a:rPr lang="en-GB" sz="1400" dirty="0">
                <a:latin typeface="Calibri" panose="020F0502020204030204" pitchFamily="34" charset="0"/>
                <a:ea typeface="Calibri" panose="020F0502020204030204" pitchFamily="34" charset="0"/>
                <a:cs typeface="Times New Roman" panose="02020603050405020304" pitchFamily="18" charset="0"/>
              </a:rPr>
              <a:t>W</a:t>
            </a:r>
            <a:r>
              <a:rPr lang="en-GB" sz="1400" dirty="0">
                <a:effectLst/>
                <a:latin typeface="Calibri" panose="020F0502020204030204" pitchFamily="34" charset="0"/>
                <a:ea typeface="Calibri" panose="020F0502020204030204" pitchFamily="34" charset="0"/>
                <a:cs typeface="Times New Roman" panose="02020603050405020304" pitchFamily="18" charset="0"/>
              </a:rPr>
              <a:t>e will be learning </a:t>
            </a:r>
            <a:r>
              <a:rPr lang="en-GB" sz="1400" dirty="0">
                <a:latin typeface="Calibri" panose="020F0502020204030204" pitchFamily="34" charset="0"/>
                <a:ea typeface="Calibri" panose="020F0502020204030204" pitchFamily="34" charset="0"/>
                <a:cs typeface="Times New Roman" panose="02020603050405020304" pitchFamily="18" charset="0"/>
              </a:rPr>
              <a:t>about where our energy comes from, renewable and non-renewable energy and the benefits and drawbacks of different sources. </a:t>
            </a:r>
          </a:p>
          <a:p>
            <a:pPr algn="ctr" defTabSz="914400" eaLnBrk="0" fontAlgn="base" hangingPunct="0">
              <a:spcBef>
                <a:spcPct val="0"/>
              </a:spcBef>
              <a:spcAft>
                <a:spcPct val="0"/>
              </a:spcAft>
            </a:pP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defTabSz="914400" eaLnBrk="0" fontAlgn="base" hangingPunct="0">
              <a:spcBef>
                <a:spcPct val="0"/>
              </a:spcBef>
              <a:spcAft>
                <a:spcPct val="0"/>
              </a:spcAft>
            </a:pPr>
            <a:r>
              <a:rPr lang="en-GB" sz="1400" dirty="0">
                <a:latin typeface="Calibri" panose="020F0502020204030204" pitchFamily="34" charset="0"/>
                <a:ea typeface="Calibri" panose="020F0502020204030204" pitchFamily="34" charset="0"/>
                <a:cs typeface="Times New Roman" panose="02020603050405020304" pitchFamily="18" charset="0"/>
              </a:rPr>
              <a:t> We will explore where you </a:t>
            </a:r>
          </a:p>
          <a:p>
            <a:pPr defTabSz="914400" eaLnBrk="0" fontAlgn="base" hangingPunct="0">
              <a:spcBef>
                <a:spcPct val="0"/>
              </a:spcBef>
              <a:spcAft>
                <a:spcPct val="0"/>
              </a:spcAft>
            </a:pPr>
            <a:r>
              <a:rPr lang="en-GB" sz="1400" dirty="0">
                <a:latin typeface="Calibri" panose="020F0502020204030204" pitchFamily="34" charset="0"/>
                <a:ea typeface="Calibri" panose="020F0502020204030204" pitchFamily="34" charset="0"/>
                <a:cs typeface="Times New Roman" panose="02020603050405020304" pitchFamily="18" charset="0"/>
              </a:rPr>
              <a:t> can find different energy </a:t>
            </a:r>
          </a:p>
          <a:p>
            <a:pPr defTabSz="914400" eaLnBrk="0" fontAlgn="base" hangingPunct="0">
              <a:spcBef>
                <a:spcPct val="0"/>
              </a:spcBef>
              <a:spcAft>
                <a:spcPct val="0"/>
              </a:spcAft>
            </a:pPr>
            <a:r>
              <a:rPr lang="en-GB" sz="1400" dirty="0">
                <a:latin typeface="Calibri" panose="020F0502020204030204" pitchFamily="34" charset="0"/>
                <a:ea typeface="Calibri" panose="020F0502020204030204" pitchFamily="34" charset="0"/>
                <a:cs typeface="Times New Roman" panose="02020603050405020304" pitchFamily="18" charset="0"/>
              </a:rPr>
              <a:t>Sources in the UK and </a:t>
            </a:r>
          </a:p>
          <a:p>
            <a:pPr defTabSz="914400" eaLnBrk="0" fontAlgn="base" hangingPunct="0">
              <a:spcBef>
                <a:spcPct val="0"/>
              </a:spcBef>
              <a:spcAft>
                <a:spcPct val="0"/>
              </a:spcAft>
            </a:pPr>
            <a:r>
              <a:rPr lang="en-GB" sz="1400" dirty="0">
                <a:latin typeface="Calibri" panose="020F0502020204030204" pitchFamily="34" charset="0"/>
                <a:ea typeface="Calibri" panose="020F0502020204030204" pitchFamily="34" charset="0"/>
                <a:cs typeface="Times New Roman" panose="02020603050405020304" pitchFamily="18" charset="0"/>
              </a:rPr>
              <a:t>transport links for trading</a:t>
            </a:r>
          </a:p>
          <a:p>
            <a:pPr defTabSz="914400" eaLnBrk="0" fontAlgn="base" hangingPunct="0">
              <a:spcBef>
                <a:spcPct val="0"/>
              </a:spcBef>
              <a:spcAft>
                <a:spcPct val="0"/>
              </a:spcAft>
            </a:pPr>
            <a:r>
              <a:rPr lang="en-GB" sz="1400" dirty="0">
                <a:latin typeface="Calibri" panose="020F0502020204030204" pitchFamily="34" charset="0"/>
                <a:ea typeface="Calibri" panose="020F0502020204030204" pitchFamily="34" charset="0"/>
                <a:cs typeface="Times New Roman" panose="02020603050405020304" pitchFamily="18" charset="0"/>
              </a:rPr>
              <a:t>routes.  </a:t>
            </a:r>
          </a:p>
          <a:p>
            <a:pPr algn="ctr" defTabSz="914400" eaLnBrk="0" fontAlgn="base" hangingPunct="0">
              <a:spcBef>
                <a:spcPct val="0"/>
              </a:spcBef>
              <a:spcAft>
                <a:spcPct val="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ctr" defTabSz="914400" eaLnBrk="0" fontAlgn="base" hangingPunct="0">
              <a:spcBef>
                <a:spcPct val="0"/>
              </a:spcBef>
              <a:spcAft>
                <a:spcPct val="0"/>
              </a:spcAft>
            </a:pPr>
            <a:endParaRPr kumimoji="0" lang="en-GB" altLang="en-US" sz="900" b="1" i="1" u="none" strike="noStrike" cap="none" normalizeH="0" baseline="0" dirty="0">
              <a:ln>
                <a:noFill/>
              </a:ln>
              <a:solidFill>
                <a:srgbClr val="008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1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19" name="Text Box 23">
            <a:extLst>
              <a:ext uri="{FF2B5EF4-FFF2-40B4-BE49-F238E27FC236}">
                <a16:creationId xmlns:a16="http://schemas.microsoft.com/office/drawing/2014/main" id="{767E1DCC-0143-C968-3D44-86ACC54CD197}"/>
              </a:ext>
            </a:extLst>
          </p:cNvPr>
          <p:cNvSpPr txBox="1">
            <a:spLocks noChangeArrowheads="1"/>
          </p:cNvSpPr>
          <p:nvPr/>
        </p:nvSpPr>
        <p:spPr bwMode="auto">
          <a:xfrm>
            <a:off x="126082" y="6105740"/>
            <a:ext cx="3215346" cy="3204981"/>
          </a:xfrm>
          <a:prstGeom prst="rect">
            <a:avLst/>
          </a:prstGeom>
          <a:solidFill>
            <a:srgbClr val="FFFFFF"/>
          </a:solidFill>
          <a:ln w="28575" algn="ctr">
            <a:solidFill>
              <a:schemeClr val="accent2">
                <a:lumMod val="60000"/>
                <a:lumOff val="40000"/>
              </a:schemeClr>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i="0" u="none" strike="noStrike" cap="none" normalizeH="0" baseline="0" dirty="0">
                <a:ln>
                  <a:noFill/>
                </a:ln>
                <a:effectLst/>
                <a:latin typeface="Modern Love Caps" panose="04070805081001020A01" pitchFamily="82" charset="0"/>
              </a:rPr>
              <a:t>Home Learning</a:t>
            </a:r>
            <a:endParaRPr kumimoji="0" lang="en-GB" altLang="en-US" sz="120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Twinkl" pitchFamily="2"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sz="1400" dirty="0"/>
              <a:t>Homework is handed out on a Friday and collected in on the following Monday. Please ensure that homework is completed and well-presented.</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1400" dirty="0"/>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dirty="0"/>
              <a:t>It is encouraged that children regularly access </a:t>
            </a:r>
            <a:r>
              <a:rPr lang="en-GB" altLang="en-US" sz="1400" dirty="0" err="1"/>
              <a:t>TTRockstars</a:t>
            </a:r>
            <a:r>
              <a:rPr lang="en-GB" altLang="en-US" sz="1400" dirty="0"/>
              <a:t> independently to improve fluency and accuracy. Children should also be reading regularly at home, even if they are a fluent reader.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3" name="Picture 2">
            <a:extLst>
              <a:ext uri="{FF2B5EF4-FFF2-40B4-BE49-F238E27FC236}">
                <a16:creationId xmlns:a16="http://schemas.microsoft.com/office/drawing/2014/main" id="{9D419321-FE21-9BC5-F395-155CCD035D94}"/>
              </a:ext>
            </a:extLst>
          </p:cNvPr>
          <p:cNvPicPr>
            <a:picLocks noChangeAspect="1"/>
          </p:cNvPicPr>
          <p:nvPr/>
        </p:nvPicPr>
        <p:blipFill rotWithShape="1">
          <a:blip r:embed="rId5">
            <a:extLst>
              <a:ext uri="{28A0092B-C50C-407E-A947-70E740481C1C}">
                <a14:useLocalDpi xmlns:a14="http://schemas.microsoft.com/office/drawing/2010/main" val="0"/>
              </a:ext>
            </a:extLst>
          </a:blip>
          <a:srcRect l="50356" t="8017" r="22444" b="74640"/>
          <a:stretch/>
        </p:blipFill>
        <p:spPr>
          <a:xfrm>
            <a:off x="2988989" y="1006389"/>
            <a:ext cx="438122" cy="395185"/>
          </a:xfrm>
          <a:prstGeom prst="rect">
            <a:avLst/>
          </a:prstGeom>
        </p:spPr>
      </p:pic>
      <p:pic>
        <p:nvPicPr>
          <p:cNvPr id="22" name="Picture 21" descr="Understanding Christianity">
            <a:extLst>
              <a:ext uri="{FF2B5EF4-FFF2-40B4-BE49-F238E27FC236}">
                <a16:creationId xmlns:a16="http://schemas.microsoft.com/office/drawing/2014/main" id="{21365F39-0375-2B45-ECA3-3A260693CEA4}"/>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402159" y="1045240"/>
            <a:ext cx="415792" cy="415792"/>
          </a:xfrm>
          <a:prstGeom prst="rect">
            <a:avLst/>
          </a:prstGeom>
          <a:noFill/>
          <a:ln>
            <a:noFill/>
          </a:ln>
        </p:spPr>
      </p:pic>
      <p:pic>
        <p:nvPicPr>
          <p:cNvPr id="8" name="Picture 7" descr="A picture containing shape&#10;&#10;Description automatically generated">
            <a:extLst>
              <a:ext uri="{FF2B5EF4-FFF2-40B4-BE49-F238E27FC236}">
                <a16:creationId xmlns:a16="http://schemas.microsoft.com/office/drawing/2014/main" id="{63798A79-E5C0-1C5E-83DD-1415369BD21F}"/>
              </a:ext>
            </a:extLst>
          </p:cNvPr>
          <p:cNvPicPr>
            <a:picLocks noChangeAspect="1"/>
          </p:cNvPicPr>
          <p:nvPr/>
        </p:nvPicPr>
        <p:blipFill rotWithShape="1">
          <a:blip r:embed="rId7">
            <a:extLst>
              <a:ext uri="{28A0092B-C50C-407E-A947-70E740481C1C}">
                <a14:useLocalDpi xmlns:a14="http://schemas.microsoft.com/office/drawing/2010/main" val="0"/>
              </a:ext>
            </a:extLst>
          </a:blip>
          <a:srcRect l="1445" t="3593" r="57934" b="62637"/>
          <a:stretch/>
        </p:blipFill>
        <p:spPr>
          <a:xfrm>
            <a:off x="3421608" y="2991183"/>
            <a:ext cx="376790" cy="443127"/>
          </a:xfrm>
          <a:prstGeom prst="rect">
            <a:avLst/>
          </a:prstGeom>
        </p:spPr>
      </p:pic>
      <p:pic>
        <p:nvPicPr>
          <p:cNvPr id="10" name="Picture 9" descr="Icon&#10;&#10;Description automatically generated">
            <a:extLst>
              <a:ext uri="{FF2B5EF4-FFF2-40B4-BE49-F238E27FC236}">
                <a16:creationId xmlns:a16="http://schemas.microsoft.com/office/drawing/2014/main" id="{B457B762-8F50-1522-0781-277261169713}"/>
              </a:ext>
            </a:extLst>
          </p:cNvPr>
          <p:cNvPicPr>
            <a:picLocks noChangeAspect="1"/>
          </p:cNvPicPr>
          <p:nvPr/>
        </p:nvPicPr>
        <p:blipFill rotWithShape="1">
          <a:blip r:embed="rId8">
            <a:extLst>
              <a:ext uri="{28A0092B-C50C-407E-A947-70E740481C1C}">
                <a14:useLocalDpi xmlns:a14="http://schemas.microsoft.com/office/drawing/2010/main" val="0"/>
              </a:ext>
            </a:extLst>
          </a:blip>
          <a:srcRect l="57318" t="9846" r="2117" b="56529"/>
          <a:stretch/>
        </p:blipFill>
        <p:spPr>
          <a:xfrm>
            <a:off x="6402159" y="2981993"/>
            <a:ext cx="407199" cy="477491"/>
          </a:xfrm>
          <a:prstGeom prst="rect">
            <a:avLst/>
          </a:prstGeom>
        </p:spPr>
      </p:pic>
      <p:pic>
        <p:nvPicPr>
          <p:cNvPr id="20" name="Picture 19">
            <a:extLst>
              <a:ext uri="{FF2B5EF4-FFF2-40B4-BE49-F238E27FC236}">
                <a16:creationId xmlns:a16="http://schemas.microsoft.com/office/drawing/2014/main" id="{1D43262D-2469-91B8-C048-0103510DB6D5}"/>
              </a:ext>
            </a:extLst>
          </p:cNvPr>
          <p:cNvPicPr>
            <a:picLocks noChangeAspect="1"/>
          </p:cNvPicPr>
          <p:nvPr/>
        </p:nvPicPr>
        <p:blipFill rotWithShape="1">
          <a:blip r:embed="rId5">
            <a:extLst>
              <a:ext uri="{28A0092B-C50C-407E-A947-70E740481C1C}">
                <a14:useLocalDpi xmlns:a14="http://schemas.microsoft.com/office/drawing/2010/main" val="0"/>
              </a:ext>
            </a:extLst>
          </a:blip>
          <a:srcRect l="60465" t="38401" r="6647" b="41543"/>
          <a:stretch/>
        </p:blipFill>
        <p:spPr>
          <a:xfrm>
            <a:off x="6106080" y="5264408"/>
            <a:ext cx="462949" cy="399380"/>
          </a:xfrm>
          <a:prstGeom prst="rect">
            <a:avLst/>
          </a:prstGeom>
        </p:spPr>
      </p:pic>
      <p:pic>
        <p:nvPicPr>
          <p:cNvPr id="24" name="Picture 23">
            <a:extLst>
              <a:ext uri="{FF2B5EF4-FFF2-40B4-BE49-F238E27FC236}">
                <a16:creationId xmlns:a16="http://schemas.microsoft.com/office/drawing/2014/main" id="{B5FE6C6E-D6A6-18C0-9889-265B5224684B}"/>
              </a:ext>
            </a:extLst>
          </p:cNvPr>
          <p:cNvPicPr>
            <a:picLocks noChangeAspect="1"/>
          </p:cNvPicPr>
          <p:nvPr/>
        </p:nvPicPr>
        <p:blipFill rotWithShape="1">
          <a:blip r:embed="rId5">
            <a:extLst>
              <a:ext uri="{28A0092B-C50C-407E-A947-70E740481C1C}">
                <a14:useLocalDpi xmlns:a14="http://schemas.microsoft.com/office/drawing/2010/main" val="0"/>
              </a:ext>
            </a:extLst>
          </a:blip>
          <a:srcRect l="9745" t="69647" r="66241" b="11841"/>
          <a:stretch/>
        </p:blipFill>
        <p:spPr>
          <a:xfrm>
            <a:off x="3602225" y="5221198"/>
            <a:ext cx="419263" cy="399380"/>
          </a:xfrm>
          <a:prstGeom prst="rect">
            <a:avLst/>
          </a:prstGeom>
        </p:spPr>
      </p:pic>
      <p:pic>
        <p:nvPicPr>
          <p:cNvPr id="2052" name="Picture 4" descr="Families and Students | Wisconsin Department of Public Instruction">
            <a:extLst>
              <a:ext uri="{FF2B5EF4-FFF2-40B4-BE49-F238E27FC236}">
                <a16:creationId xmlns:a16="http://schemas.microsoft.com/office/drawing/2014/main" id="{A155DF1D-3E15-3C9C-4103-E5B84E4B5FC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10800000" flipV="1">
            <a:off x="259079" y="6193613"/>
            <a:ext cx="411709" cy="411709"/>
          </a:xfrm>
          <a:prstGeom prst="rect">
            <a:avLst/>
          </a:prstGeom>
          <a:noFill/>
          <a:extLst>
            <a:ext uri="{909E8E84-426E-40DD-AFC4-6F175D3DCCD1}">
              <a14:hiddenFill xmlns:a14="http://schemas.microsoft.com/office/drawing/2010/main">
                <a:solidFill>
                  <a:srgbClr val="FFFFFF"/>
                </a:solidFill>
              </a14:hiddenFill>
            </a:ext>
          </a:extLst>
        </p:spPr>
      </p:pic>
      <p:sp>
        <p:nvSpPr>
          <p:cNvPr id="34" name="Text Box 23">
            <a:extLst>
              <a:ext uri="{FF2B5EF4-FFF2-40B4-BE49-F238E27FC236}">
                <a16:creationId xmlns:a16="http://schemas.microsoft.com/office/drawing/2014/main" id="{36B87CF4-50AC-9796-74B9-00EAC2ECE0F6}"/>
              </a:ext>
            </a:extLst>
          </p:cNvPr>
          <p:cNvSpPr txBox="1">
            <a:spLocks noChangeArrowheads="1"/>
          </p:cNvSpPr>
          <p:nvPr/>
        </p:nvSpPr>
        <p:spPr bwMode="auto">
          <a:xfrm>
            <a:off x="3516573" y="7969491"/>
            <a:ext cx="3215346" cy="1341230"/>
          </a:xfrm>
          <a:prstGeom prst="rect">
            <a:avLst/>
          </a:prstGeom>
          <a:solidFill>
            <a:srgbClr val="FFFFFF"/>
          </a:solidFill>
          <a:ln w="28575" algn="ctr">
            <a:solidFill>
              <a:srgbClr val="C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000" dirty="0">
                <a:latin typeface="Modern Love Caps" panose="04070805081001020A01" pitchFamily="82" charset="0"/>
              </a:rPr>
              <a:t>communication</a:t>
            </a:r>
            <a:endParaRPr lang="en-GB" sz="1100" dirty="0"/>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sz="1200" dirty="0">
                <a:latin typeface="Calibri "/>
              </a:rPr>
              <a:t>Please ensure you check Seesaw regularly</a:t>
            </a: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GB" altLang="en-US" sz="1200" i="0" u="none" strike="noStrike" cap="none" normalizeH="0" baseline="0" dirty="0">
              <a:ln>
                <a:noFill/>
              </a:ln>
              <a:effectLst/>
              <a:latin typeface="Calibri "/>
            </a:endParaRPr>
          </a:p>
          <a:p>
            <a:pPr marL="171450" marR="0" lvl="0" indent="-17145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GB" altLang="en-US" sz="1200" i="0" u="none" strike="noStrike" cap="none" normalizeH="0" baseline="0" dirty="0">
                <a:ln>
                  <a:noFill/>
                </a:ln>
                <a:effectLst/>
                <a:latin typeface="Calibri "/>
              </a:rPr>
              <a:t>Also, don’t </a:t>
            </a:r>
            <a:r>
              <a:rPr lang="en-GB" altLang="en-US" sz="1200" dirty="0">
                <a:latin typeface="Calibri "/>
              </a:rPr>
              <a:t>forget to visit our </a:t>
            </a:r>
            <a:r>
              <a:rPr lang="en-GB" altLang="en-US" sz="1200" dirty="0">
                <a:latin typeface="Calibri "/>
                <a:hlinkClick r:id="rId10"/>
              </a:rPr>
              <a:t>Facebook</a:t>
            </a:r>
            <a:r>
              <a:rPr lang="en-GB" altLang="en-US" sz="1200" dirty="0">
                <a:latin typeface="Calibri "/>
              </a:rPr>
              <a:t>, </a:t>
            </a:r>
            <a:r>
              <a:rPr lang="en-GB" altLang="en-US" sz="1200" dirty="0">
                <a:latin typeface="Calibri "/>
                <a:hlinkClick r:id="rId11"/>
              </a:rPr>
              <a:t>Twitter</a:t>
            </a:r>
            <a:r>
              <a:rPr lang="en-GB" altLang="en-US" sz="1200" dirty="0">
                <a:latin typeface="Calibri "/>
              </a:rPr>
              <a:t> and </a:t>
            </a:r>
            <a:r>
              <a:rPr lang="en-GB" altLang="en-US" sz="1200" dirty="0">
                <a:latin typeface="Calibri "/>
                <a:hlinkClick r:id="rId12"/>
              </a:rPr>
              <a:t>class webpage </a:t>
            </a:r>
            <a:r>
              <a:rPr lang="en-GB" altLang="en-US" sz="1200" dirty="0">
                <a:latin typeface="Calibri "/>
              </a:rPr>
              <a:t>to see all our learning in Y6 and school. </a:t>
            </a:r>
            <a:endParaRPr kumimoji="0" lang="en-GB" altLang="en-US" sz="1200" i="0" u="none" strike="noStrike" cap="none" normalizeH="0" baseline="0" dirty="0">
              <a:ln>
                <a:noFill/>
              </a:ln>
              <a:effectLst/>
              <a:latin typeface="Calibri "/>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sp>
        <p:nvSpPr>
          <p:cNvPr id="35" name="Text Box 23">
            <a:extLst>
              <a:ext uri="{FF2B5EF4-FFF2-40B4-BE49-F238E27FC236}">
                <a16:creationId xmlns:a16="http://schemas.microsoft.com/office/drawing/2014/main" id="{8C9E93BD-71CC-DBAC-0B42-D9B583E8AE17}"/>
              </a:ext>
            </a:extLst>
          </p:cNvPr>
          <p:cNvSpPr txBox="1">
            <a:spLocks noChangeArrowheads="1"/>
          </p:cNvSpPr>
          <p:nvPr/>
        </p:nvSpPr>
        <p:spPr bwMode="auto">
          <a:xfrm>
            <a:off x="127798" y="4194281"/>
            <a:ext cx="3215346" cy="1857086"/>
          </a:xfrm>
          <a:prstGeom prst="rect">
            <a:avLst/>
          </a:prstGeom>
          <a:solidFill>
            <a:srgbClr val="FFFFFF"/>
          </a:solidFill>
          <a:ln w="28575" algn="ctr">
            <a:solidFill>
              <a:srgbClr val="F4B083"/>
            </a:solidFill>
            <a:miter lim="800000"/>
            <a:headEnd/>
            <a:tailEnd/>
          </a:ln>
        </p:spPr>
        <p:txBody>
          <a:bodyPr vert="horz" wrap="square" lIns="91440" tIns="45720" rIns="91440" bIns="45720" numCol="1" anchor="t" anchorCtr="0" compatLnSpc="1">
            <a:prstTxWarp prst="textNoShape">
              <a:avLst/>
            </a:prstTxWarp>
          </a:bodyPr>
          <a:lstStyle/>
          <a:p>
            <a:pPr algn="ctr" defTabSz="914400" eaLnBrk="0" fontAlgn="base" hangingPunct="0">
              <a:spcBef>
                <a:spcPct val="0"/>
              </a:spcBef>
              <a:spcAft>
                <a:spcPct val="0"/>
              </a:spcAft>
            </a:pPr>
            <a:r>
              <a:rPr lang="en-GB" altLang="en-US" sz="2000" dirty="0">
                <a:solidFill>
                  <a:srgbClr val="000000"/>
                </a:solidFill>
                <a:latin typeface="Modern Love Caps" panose="04070805081001020A01" pitchFamily="82" charset="0"/>
              </a:rPr>
              <a:t>PE</a:t>
            </a:r>
            <a:endParaRPr lang="en-GB" altLang="en-US" sz="2000" dirty="0">
              <a:solidFill>
                <a:srgbClr val="C00000"/>
              </a:solidFill>
              <a:latin typeface="Modern Love Caps" panose="04070805081001020A01" pitchFamily="82"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dirty="0"/>
              <a:t>The topics for our PE sessions this half term include:</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dirty="0"/>
              <a:t>-Health Related Exercise on Tuesdays with Mrs Bell and Mrs </a:t>
            </a:r>
            <a:r>
              <a:rPr lang="en-GB" altLang="en-US" sz="1400" dirty="0" err="1"/>
              <a:t>Akhondi</a:t>
            </a:r>
            <a:r>
              <a:rPr lang="en-GB" altLang="en-US" sz="1400" dirty="0"/>
              <a:t>.</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400" dirty="0"/>
              <a:t>-Handball will be on Thursdays with Mrs Gatehouse and Miss Shoesmith.</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none" strike="noStrike" cap="none" normalizeH="0" baseline="0" dirty="0">
              <a:ln>
                <a:noFill/>
              </a:ln>
              <a:solidFill>
                <a:srgbClr val="008000"/>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p:txBody>
      </p:sp>
      <p:pic>
        <p:nvPicPr>
          <p:cNvPr id="36" name="Picture 2" descr="Physical Education Icon #353991 - Free Icons Library">
            <a:extLst>
              <a:ext uri="{FF2B5EF4-FFF2-40B4-BE49-F238E27FC236}">
                <a16:creationId xmlns:a16="http://schemas.microsoft.com/office/drawing/2014/main" id="{B3AB9DEE-4861-B634-8D66-AB6E6E9AFFA6}"/>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581952" y="4282154"/>
            <a:ext cx="668337" cy="29409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pringer Inscience Communications Icon - Communication Icon Png,  Transparent Png , Transparent Png Image - PNGitem">
            <a:extLst>
              <a:ext uri="{FF2B5EF4-FFF2-40B4-BE49-F238E27FC236}">
                <a16:creationId xmlns:a16="http://schemas.microsoft.com/office/drawing/2014/main" id="{264B7E5C-FCE3-7543-FC95-2D18591D340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581400" y="7977256"/>
            <a:ext cx="522983" cy="38315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Seesaw">
            <a:extLst>
              <a:ext uri="{FF2B5EF4-FFF2-40B4-BE49-F238E27FC236}">
                <a16:creationId xmlns:a16="http://schemas.microsoft.com/office/drawing/2014/main" id="{4EBD39AB-C092-D8FA-7654-C0E8276BB810}"/>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127876" y="7988131"/>
            <a:ext cx="477882" cy="316857"/>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DBAAB5CC-004F-37E8-C01B-2BA75C6ADEC7}"/>
              </a:ext>
            </a:extLst>
          </p:cNvPr>
          <p:cNvSpPr/>
          <p:nvPr/>
        </p:nvSpPr>
        <p:spPr>
          <a:xfrm>
            <a:off x="233640" y="109182"/>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3">
            <a:extLst>
              <a:ext uri="{FF2B5EF4-FFF2-40B4-BE49-F238E27FC236}">
                <a16:creationId xmlns:a16="http://schemas.microsoft.com/office/drawing/2014/main" id="{E5B7F78D-941F-83B4-35DD-EE52AC527CE9}"/>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01159" y="249366"/>
            <a:ext cx="559570" cy="58398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9" name="Oval 8">
            <a:extLst>
              <a:ext uri="{FF2B5EF4-FFF2-40B4-BE49-F238E27FC236}">
                <a16:creationId xmlns:a16="http://schemas.microsoft.com/office/drawing/2014/main" id="{D9E6CCCF-E0B5-639A-00A6-84719E92B395}"/>
              </a:ext>
            </a:extLst>
          </p:cNvPr>
          <p:cNvSpPr/>
          <p:nvPr/>
        </p:nvSpPr>
        <p:spPr>
          <a:xfrm>
            <a:off x="5750062" y="106205"/>
            <a:ext cx="874297" cy="853238"/>
          </a:xfrm>
          <a:prstGeom prst="ellipse">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61" descr="Autumn tree - Free nature icons">
            <a:extLst>
              <a:ext uri="{FF2B5EF4-FFF2-40B4-BE49-F238E27FC236}">
                <a16:creationId xmlns:a16="http://schemas.microsoft.com/office/drawing/2014/main" id="{B727AD75-2BF3-3EF9-0701-1D6B23444F18}"/>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860937" y="186297"/>
            <a:ext cx="652545" cy="65254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Wind Energy | Department of Energy">
            <a:extLst>
              <a:ext uri="{FF2B5EF4-FFF2-40B4-BE49-F238E27FC236}">
                <a16:creationId xmlns:a16="http://schemas.microsoft.com/office/drawing/2014/main" id="{B9F06409-5686-42A1-BC17-400B8B69E488}"/>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5672023" y="6832770"/>
            <a:ext cx="892608" cy="892608"/>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5">
            <a:extLst>
              <a:ext uri="{FF2B5EF4-FFF2-40B4-BE49-F238E27FC236}">
                <a16:creationId xmlns:a16="http://schemas.microsoft.com/office/drawing/2014/main" id="{3E1F2EE8-7AD0-4E30-8968-48F674DEDBE2}"/>
              </a:ext>
            </a:extLst>
          </p:cNvPr>
          <p:cNvSpPr>
            <a:spLocks noChangeArrowheads="1"/>
          </p:cNvSpPr>
          <p:nvPr/>
        </p:nvSpPr>
        <p:spPr bwMode="auto">
          <a:xfrm>
            <a:off x="304800" y="166301"/>
            <a:ext cx="219932"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Aptos"/>
              </a:rPr>
              <a:t>l</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2055" name="Picture 7" descr="Music notes PNG">
            <a:extLst>
              <a:ext uri="{FF2B5EF4-FFF2-40B4-BE49-F238E27FC236}">
                <a16:creationId xmlns:a16="http://schemas.microsoft.com/office/drawing/2014/main" id="{A59EF77F-3888-409A-B263-1D869E27B952}"/>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401159" y="2991165"/>
            <a:ext cx="487518" cy="4956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61486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693</Words>
  <Application>Microsoft Office PowerPoint</Application>
  <PresentationFormat>A4 Paper (210x297 mm)</PresentationFormat>
  <Paragraphs>111</Paragraphs>
  <Slides>2</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vt:i4>
      </vt:variant>
    </vt:vector>
  </HeadingPairs>
  <TitlesOfParts>
    <vt:vector size="14" baseType="lpstr">
      <vt:lpstr>Aptos</vt:lpstr>
      <vt:lpstr>Arial</vt:lpstr>
      <vt:lpstr>Calibri</vt:lpstr>
      <vt:lpstr>Calibri </vt:lpstr>
      <vt:lpstr>Calibri Light</vt:lpstr>
      <vt:lpstr>Comic Sans MS</vt:lpstr>
      <vt:lpstr>Modern Love</vt:lpstr>
      <vt:lpstr>Modern Love Caps</vt:lpstr>
      <vt:lpstr>Segoe UI</vt:lpstr>
      <vt:lpstr>Times New Roman</vt:lpstr>
      <vt:lpstr>Twinkl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Lehana Newlands</dc:creator>
  <cp:lastModifiedBy>Liz Shoesmith</cp:lastModifiedBy>
  <cp:revision>14</cp:revision>
  <cp:lastPrinted>2026-01-09T07:54:05Z</cp:lastPrinted>
  <dcterms:created xsi:type="dcterms:W3CDTF">2022-08-07T11:30:02Z</dcterms:created>
  <dcterms:modified xsi:type="dcterms:W3CDTF">2026-04-21T09:00:56Z</dcterms:modified>
</cp:coreProperties>
</file>