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36A1C3-FB22-8A92-7841-6314090E855E}" v="227" dt="2026-02-25T08:33:30.958"/>
    <p1510:client id="{BDDD4150-1AD1-8485-65C2-CCAEFAB2F2E8}" v="1133" dt="2026-02-24T20:10:58.6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3" d="100"/>
          <a:sy n="43" d="100"/>
        </p:scale>
        <p:origin x="221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751B3C-2C81-45AC-B7E7-E5D7E9F351C0}" type="datetimeFigureOut">
              <a:rPr lang="en-GB" smtClean="0"/>
              <a:t>21/04/2026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751B3C-2C81-45AC-B7E7-E5D7E9F351C0}" type="datetimeFigureOut">
              <a:rPr lang="en-GB" smtClean="0"/>
              <a:t>21/04/2026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21/04/2026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21/04/2026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tm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tmp"/></Relationships>
</file>

<file path=ppt/slides/_rels/slide2.xml.rels><?xml version="1.0" encoding="UTF-8" standalone="yes"?>
<Relationships xmlns="http://schemas.openxmlformats.org/package/2006/relationships"><Relationship Id="rId8" Type="http://schemas.openxmlformats.org/officeDocument/2006/relationships/hyperlink" Target="https://www.facebook.com/Bramley-St-Peters-C-of-E-Primary-School-102332001471602" TargetMode="External"/><Relationship Id="rId13" Type="http://schemas.openxmlformats.org/officeDocument/2006/relationships/image" Target="../media/image20.png"/><Relationship Id="rId3" Type="http://schemas.openxmlformats.org/officeDocument/2006/relationships/image" Target="../media/image2.png"/><Relationship Id="rId7" Type="http://schemas.openxmlformats.org/officeDocument/2006/relationships/image" Target="../media/image17.png"/><Relationship Id="rId12"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18.png"/><Relationship Id="rId5" Type="http://schemas.openxmlformats.org/officeDocument/2006/relationships/image" Target="../media/image9.png"/><Relationship Id="rId15" Type="http://schemas.openxmlformats.org/officeDocument/2006/relationships/image" Target="../media/image15.png"/><Relationship Id="rId10" Type="http://schemas.openxmlformats.org/officeDocument/2006/relationships/hyperlink" Target="https://www.bsp.leeds.sch.uk/year-6-11/" TargetMode="External"/><Relationship Id="rId4" Type="http://schemas.openxmlformats.org/officeDocument/2006/relationships/image" Target="../media/image3.png"/><Relationship Id="rId9" Type="http://schemas.openxmlformats.org/officeDocument/2006/relationships/hyperlink" Target="https://twitter.com/bspleeds" TargetMode="External"/><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0927" y="30774"/>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newsletter—Spring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07100"/>
            <a:ext cx="6609219" cy="134624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just" defTabSz="914400"/>
            <a:r>
              <a:rPr lang="en-GB" sz="1100">
                <a:solidFill>
                  <a:srgbClr val="000000"/>
                </a:solidFill>
                <a:ea typeface="+mn-lt"/>
                <a:cs typeface="+mn-lt"/>
              </a:rPr>
              <a:t>Welcome back to a new half term, and thank you, as always, for your continued support throughout the school year.</a:t>
            </a:r>
            <a:endParaRPr lang="en-US" sz="1100">
              <a:ea typeface="Calibri"/>
              <a:cs typeface="Calibri"/>
            </a:endParaRPr>
          </a:p>
          <a:p>
            <a:pPr algn="just" defTabSz="914400"/>
            <a:r>
              <a:rPr lang="en-GB" sz="1100" dirty="0">
                <a:solidFill>
                  <a:srgbClr val="000000"/>
                </a:solidFill>
                <a:ea typeface="+mn-lt"/>
                <a:cs typeface="+mn-lt"/>
              </a:rPr>
              <a:t>We are currently finalising plans for our exciting educational visit to Eden Camp Modern History Museum. This immersive museum brings history to life through engaging displays that recreate the sights, sounds and experiences of both the Home Front and the Front Line. The visit will enrich our learning across a range of subjects, including history, art, religious education, citizenship, geography, design technology and science. It promises to be a memorable and meaningful way to conclude our World War II topic</a:t>
            </a:r>
            <a:endParaRPr lang="en-GB" sz="1100" dirty="0"/>
          </a:p>
          <a:p>
            <a:pPr marL="0" marR="0" lvl="0" indent="0" algn="just" defTabSz="914400">
              <a:lnSpc>
                <a:spcPct val="100000"/>
              </a:lnSpc>
              <a:spcBef>
                <a:spcPct val="0"/>
              </a:spcBef>
              <a:spcAft>
                <a:spcPct val="0"/>
              </a:spcAft>
              <a:buClrTx/>
              <a:buSzTx/>
              <a:buFontTx/>
              <a:buNone/>
              <a:tabLst/>
            </a:pPr>
            <a:endParaRPr lang="en-GB" altLang="en-US" sz="1200" b="0" i="0" u="none" strike="noStrike" cap="none" normalizeH="0" baseline="0" dirty="0">
              <a:ln>
                <a:noFill/>
              </a:ln>
              <a:solidFill>
                <a:srgbClr val="000000"/>
              </a:solidFill>
              <a:effectLst/>
              <a:latin typeface="Calibri Light"/>
              <a:ea typeface="Calibri Light"/>
              <a:cs typeface="Calibri Ligh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510500" y="4032987"/>
            <a:ext cx="3227815" cy="227594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r>
              <a:rPr lang="en-US" sz="1200" b="0" i="0" u="none" strike="noStrike" dirty="0">
                <a:solidFill>
                  <a:srgbClr val="000000"/>
                </a:solidFill>
                <a:effectLst/>
                <a:latin typeface="Calibri" panose="020F0502020204030204" pitchFamily="34" charset="0"/>
              </a:rPr>
              <a:t> </a:t>
            </a:r>
            <a:r>
              <a:rPr lang="en-US" sz="1200" b="0" i="0" dirty="0">
                <a:solidFill>
                  <a:srgbClr val="808080"/>
                </a:solidFill>
                <a:effectLst/>
                <a:latin typeface="Calibri" panose="020F0502020204030204" pitchFamily="34" charset="0"/>
              </a:rPr>
              <a:t>​</a:t>
            </a:r>
            <a:endParaRPr lang="en-US" sz="1000" b="0" i="0" dirty="0">
              <a:solidFill>
                <a:srgbClr val="000000"/>
              </a:solidFill>
              <a:effectLst/>
              <a:latin typeface="Segoe UI" panose="020B0502040204020203" pitchFamily="34" charset="0"/>
            </a:endParaRPr>
          </a:p>
          <a:p>
            <a:pPr fontAlgn="base"/>
            <a:r>
              <a:rPr lang="en-US" sz="1050" b="1" dirty="0">
                <a:solidFill>
                  <a:srgbClr val="000000"/>
                </a:solidFill>
                <a:latin typeface="Calibri Light"/>
                <a:ea typeface="Calibri Light"/>
                <a:cs typeface="Calibri Light"/>
              </a:rPr>
              <a:t>Monday 23rd February – Wednesday 4th March </a:t>
            </a:r>
            <a:r>
              <a:rPr lang="en-US" sz="1050">
                <a:solidFill>
                  <a:srgbClr val="000000"/>
                </a:solidFill>
                <a:latin typeface="Calibri Light"/>
                <a:ea typeface="Calibri Light"/>
                <a:cs typeface="Calibri Light"/>
              </a:rPr>
              <a:t>Gallery poetry award class competition</a:t>
            </a:r>
            <a:endParaRPr lang="en-US" sz="1050" i="0">
              <a:solidFill>
                <a:srgbClr val="000000"/>
              </a:solidFill>
              <a:effectLst/>
              <a:latin typeface="Calibri Light"/>
              <a:ea typeface="Calibri Light"/>
              <a:cs typeface="Calibri Light"/>
            </a:endParaRPr>
          </a:p>
          <a:p>
            <a:pPr fontAlgn="base"/>
            <a:r>
              <a:rPr lang="en-US" sz="1050" b="1">
                <a:solidFill>
                  <a:srgbClr val="000000"/>
                </a:solidFill>
                <a:latin typeface="Calibri Light"/>
                <a:ea typeface="Calibri Light"/>
                <a:cs typeface="Calibri Light"/>
              </a:rPr>
              <a:t>Thursday 5th March</a:t>
            </a:r>
            <a:r>
              <a:rPr lang="en-US" sz="1050" b="1" i="0" u="none" strike="noStrike">
                <a:solidFill>
                  <a:srgbClr val="000000"/>
                </a:solidFill>
                <a:effectLst/>
                <a:latin typeface="Calibri Light"/>
                <a:ea typeface="Calibri Light"/>
                <a:cs typeface="Calibri Light"/>
              </a:rPr>
              <a:t> – </a:t>
            </a:r>
            <a:r>
              <a:rPr lang="en-US" sz="1050">
                <a:solidFill>
                  <a:srgbClr val="000000"/>
                </a:solidFill>
                <a:latin typeface="Calibri Light"/>
                <a:ea typeface="Calibri Light"/>
                <a:cs typeface="Calibri Light"/>
              </a:rPr>
              <a:t>World Book Day</a:t>
            </a:r>
            <a:endParaRPr lang="en-US" sz="1050" dirty="0">
              <a:solidFill>
                <a:srgbClr val="000000"/>
              </a:solidFill>
              <a:latin typeface="Calibri Light"/>
              <a:ea typeface="Calibri Light"/>
              <a:cs typeface="Calibri Light"/>
            </a:endParaRPr>
          </a:p>
          <a:p>
            <a:r>
              <a:rPr lang="en-US" sz="1050" b="1" dirty="0">
                <a:solidFill>
                  <a:srgbClr val="000000"/>
                </a:solidFill>
                <a:latin typeface="Calibri Light"/>
                <a:ea typeface="Calibri Light"/>
                <a:cs typeface="Calibri Light"/>
              </a:rPr>
              <a:t>Monday 9th – Friday 13th March- </a:t>
            </a:r>
            <a:r>
              <a:rPr lang="en-US" sz="1050">
                <a:solidFill>
                  <a:srgbClr val="000000"/>
                </a:solidFill>
                <a:latin typeface="Calibri Light"/>
                <a:ea typeface="Calibri Light"/>
                <a:cs typeface="Calibri Light"/>
              </a:rPr>
              <a:t>Mother's Day</a:t>
            </a:r>
            <a:r>
              <a:rPr lang="en-US" sz="1050" dirty="0">
                <a:solidFill>
                  <a:srgbClr val="000000"/>
                </a:solidFill>
                <a:latin typeface="Calibri Light"/>
                <a:ea typeface="Calibri Light"/>
                <a:cs typeface="Calibri Light"/>
              </a:rPr>
              <a:t> celebrations</a:t>
            </a:r>
            <a:r>
              <a:rPr lang="en-US" sz="1050" b="0" i="0" dirty="0">
                <a:solidFill>
                  <a:srgbClr val="808080"/>
                </a:solidFill>
                <a:effectLst/>
                <a:latin typeface="Calibri Light"/>
                <a:ea typeface="Calibri Light"/>
                <a:cs typeface="Calibri Light"/>
              </a:rPr>
              <a:t>​</a:t>
            </a:r>
            <a:endParaRPr lang="en-US" sz="1050" b="0" i="0">
              <a:solidFill>
                <a:srgbClr val="000000"/>
              </a:solidFill>
              <a:effectLst/>
              <a:latin typeface="Calibri Light"/>
              <a:ea typeface="Calibri Light"/>
              <a:cs typeface="Calibri Light"/>
            </a:endParaRPr>
          </a:p>
          <a:p>
            <a:pPr fontAlgn="base"/>
            <a:r>
              <a:rPr lang="en-US" sz="1050" b="1">
                <a:solidFill>
                  <a:srgbClr val="000000"/>
                </a:solidFill>
                <a:latin typeface="Calibri Light"/>
                <a:ea typeface="Calibri Light"/>
                <a:cs typeface="Calibri Light"/>
              </a:rPr>
              <a:t>Wednesday 11th March – </a:t>
            </a:r>
            <a:r>
              <a:rPr lang="en-US" sz="1050">
                <a:solidFill>
                  <a:srgbClr val="000000"/>
                </a:solidFill>
                <a:latin typeface="Calibri Light"/>
                <a:ea typeface="Calibri Light"/>
                <a:cs typeface="Calibri Light"/>
              </a:rPr>
              <a:t>Gallery poetry award final</a:t>
            </a:r>
            <a:endParaRPr lang="en-US" sz="1050" i="0">
              <a:solidFill>
                <a:srgbClr val="000000"/>
              </a:solidFill>
              <a:effectLst/>
              <a:latin typeface="Calibri Light"/>
              <a:ea typeface="Calibri Light"/>
              <a:cs typeface="Calibri Light"/>
            </a:endParaRPr>
          </a:p>
          <a:p>
            <a:pPr fontAlgn="base"/>
            <a:r>
              <a:rPr lang="en-GB" sz="1050" b="1">
                <a:solidFill>
                  <a:srgbClr val="000000"/>
                </a:solidFill>
                <a:latin typeface="Calibri Light"/>
                <a:ea typeface="Calibri Light"/>
                <a:cs typeface="Calibri Light"/>
              </a:rPr>
              <a:t>Monday 30th March </a:t>
            </a:r>
            <a:r>
              <a:rPr lang="en-GB" sz="1050" dirty="0">
                <a:solidFill>
                  <a:srgbClr val="000000"/>
                </a:solidFill>
                <a:latin typeface="Calibri Light"/>
                <a:ea typeface="Calibri Light"/>
                <a:cs typeface="Calibri Light"/>
              </a:rPr>
              <a:t>– </a:t>
            </a:r>
            <a:r>
              <a:rPr lang="en-GB" sz="1050">
                <a:solidFill>
                  <a:srgbClr val="000000"/>
                </a:solidFill>
                <a:latin typeface="Calibri Light"/>
                <a:ea typeface="Calibri Light"/>
                <a:cs typeface="Calibri Light"/>
              </a:rPr>
              <a:t>Eden Camp trip.</a:t>
            </a:r>
            <a:endParaRPr lang="en-GB" sz="1050" b="0" i="0" dirty="0">
              <a:solidFill>
                <a:srgbClr val="000000"/>
              </a:solidFill>
              <a:effectLst/>
              <a:latin typeface="Calibri Light"/>
              <a:ea typeface="Calibri Light"/>
              <a:cs typeface="Calibri Light"/>
            </a:endParaRPr>
          </a:p>
          <a:p>
            <a:r>
              <a:rPr lang="en-GB" sz="1050" b="1">
                <a:solidFill>
                  <a:srgbClr val="000000"/>
                </a:solidFill>
                <a:latin typeface="Calibri Light"/>
                <a:ea typeface="Calibri Light"/>
                <a:cs typeface="Calibri Light"/>
              </a:rPr>
              <a:t>Tuesday 31st March</a:t>
            </a:r>
            <a:r>
              <a:rPr lang="en-GB" sz="1050">
                <a:solidFill>
                  <a:srgbClr val="000000"/>
                </a:solidFill>
                <a:latin typeface="Calibri Light"/>
                <a:ea typeface="Calibri Light"/>
                <a:cs typeface="Calibri Light"/>
              </a:rPr>
              <a:t> – 11am – Easter Service at St Peter's Church</a:t>
            </a:r>
          </a:p>
          <a:p>
            <a:pPr algn="l" rtl="0" fontAlgn="base"/>
            <a:r>
              <a:rPr lang="en-US" sz="1050" b="1" i="0" u="none" strike="noStrike">
                <a:solidFill>
                  <a:srgbClr val="000000"/>
                </a:solidFill>
                <a:effectLst/>
                <a:latin typeface="Calibri Light"/>
                <a:ea typeface="Calibri Light"/>
                <a:cs typeface="Calibri Light"/>
              </a:rPr>
              <a:t>Tuesday </a:t>
            </a:r>
            <a:r>
              <a:rPr lang="en-US" sz="1050" b="1">
                <a:solidFill>
                  <a:srgbClr val="000000"/>
                </a:solidFill>
                <a:latin typeface="Calibri Light"/>
                <a:ea typeface="Calibri Light"/>
                <a:cs typeface="Calibri Light"/>
              </a:rPr>
              <a:t>31st</a:t>
            </a:r>
            <a:r>
              <a:rPr lang="en-US" sz="1050" b="1" i="0" u="none" strike="noStrike">
                <a:solidFill>
                  <a:srgbClr val="000000"/>
                </a:solidFill>
                <a:effectLst/>
                <a:latin typeface="Calibri Light"/>
                <a:ea typeface="Calibri Light"/>
                <a:cs typeface="Calibri Light"/>
              </a:rPr>
              <a:t> </a:t>
            </a:r>
            <a:r>
              <a:rPr lang="en-US" sz="1050" b="1" i="0" u="none" strike="noStrike">
                <a:effectLst/>
                <a:latin typeface="Calibri Light"/>
                <a:ea typeface="Calibri Light"/>
                <a:cs typeface="Calibri Light"/>
              </a:rPr>
              <a:t>Mar</a:t>
            </a:r>
            <a:r>
              <a:rPr lang="en-US" sz="1050" b="1" i="0" u="none" strike="noStrike">
                <a:solidFill>
                  <a:srgbClr val="000000"/>
                </a:solidFill>
                <a:effectLst/>
                <a:latin typeface="Calibri Light"/>
                <a:ea typeface="Calibri Light"/>
                <a:cs typeface="Calibri Light"/>
              </a:rPr>
              <a:t>ch- </a:t>
            </a:r>
            <a:r>
              <a:rPr lang="en-US" sz="1050" b="0" i="0" u="none" strike="noStrike">
                <a:solidFill>
                  <a:srgbClr val="000000"/>
                </a:solidFill>
                <a:effectLst/>
                <a:latin typeface="Calibri Light"/>
                <a:ea typeface="Calibri Light"/>
                <a:cs typeface="Calibri Light"/>
              </a:rPr>
              <a:t>Parents’ Evening- 3.30-5.00pm</a:t>
            </a:r>
            <a:r>
              <a:rPr lang="en-US" sz="1050" b="0" i="0" dirty="0">
                <a:solidFill>
                  <a:srgbClr val="808080"/>
                </a:solidFill>
                <a:effectLst/>
                <a:latin typeface="Calibri Light"/>
                <a:ea typeface="Calibri Light"/>
                <a:cs typeface="Calibri Light"/>
              </a:rPr>
              <a:t>​</a:t>
            </a:r>
            <a:endParaRPr lang="en-US" sz="1050" b="0" i="0" dirty="0">
              <a:solidFill>
                <a:srgbClr val="000000"/>
              </a:solidFill>
              <a:effectLst/>
              <a:latin typeface="Calibri Light"/>
              <a:ea typeface="Calibri Light"/>
              <a:cs typeface="Calibri Light"/>
            </a:endParaRPr>
          </a:p>
          <a:p>
            <a:pPr fontAlgn="base"/>
            <a:r>
              <a:rPr lang="en-US" sz="1050" b="1" i="0" u="none" strike="noStrike">
                <a:solidFill>
                  <a:srgbClr val="000000"/>
                </a:solidFill>
                <a:effectLst/>
                <a:latin typeface="Calibri Light"/>
                <a:ea typeface="Calibri Light"/>
                <a:cs typeface="Calibri Light"/>
              </a:rPr>
              <a:t>Wednesday </a:t>
            </a:r>
            <a:r>
              <a:rPr lang="en-US" sz="1050" b="1">
                <a:solidFill>
                  <a:srgbClr val="000000"/>
                </a:solidFill>
                <a:latin typeface="Calibri Light"/>
                <a:ea typeface="Calibri Light"/>
                <a:cs typeface="Calibri Light"/>
              </a:rPr>
              <a:t>1st April-</a:t>
            </a:r>
            <a:r>
              <a:rPr lang="en-US" sz="1050" b="1" i="0" u="none" strike="noStrike">
                <a:solidFill>
                  <a:srgbClr val="000000"/>
                </a:solidFill>
                <a:effectLst/>
                <a:latin typeface="Calibri Light"/>
                <a:ea typeface="Calibri Light"/>
                <a:cs typeface="Calibri Light"/>
              </a:rPr>
              <a:t> </a:t>
            </a:r>
            <a:r>
              <a:rPr lang="en-US" sz="1050" b="0" i="0" u="none" strike="noStrike">
                <a:solidFill>
                  <a:srgbClr val="000000"/>
                </a:solidFill>
                <a:effectLst/>
                <a:latin typeface="Calibri Light"/>
                <a:ea typeface="Calibri Light"/>
                <a:cs typeface="Calibri Light"/>
              </a:rPr>
              <a:t>Parents’ Evening- 3.30-</a:t>
            </a:r>
            <a:r>
              <a:rPr lang="en-US" sz="1050" b="0" i="0" u="none" strike="noStrike" dirty="0">
                <a:solidFill>
                  <a:srgbClr val="000000"/>
                </a:solidFill>
                <a:effectLst/>
                <a:latin typeface="Calibri Light"/>
                <a:ea typeface="Calibri Light"/>
                <a:cs typeface="Calibri Light"/>
              </a:rPr>
              <a:t>7.00pm</a:t>
            </a:r>
            <a:r>
              <a:rPr lang="en-US" sz="1050" b="0" i="0" dirty="0">
                <a:solidFill>
                  <a:srgbClr val="808080"/>
                </a:solidFill>
                <a:effectLst/>
                <a:latin typeface="Calibri Light"/>
                <a:ea typeface="Calibri Light"/>
                <a:cs typeface="Calibri Light"/>
              </a:rPr>
              <a:t>​</a:t>
            </a:r>
            <a:endParaRPr lang="en-US" sz="1050" b="0" i="0" dirty="0">
              <a:solidFill>
                <a:srgbClr val="000000"/>
              </a:solidFill>
              <a:effectLst/>
              <a:latin typeface="Calibri Light"/>
              <a:ea typeface="Calibri Light"/>
              <a:cs typeface="Calibri Light"/>
            </a:endParaRPr>
          </a:p>
          <a:p>
            <a:pPr algn="l" rtl="0" fontAlgn="base"/>
            <a:endParaRPr lang="en-US" sz="1050" dirty="0">
              <a:solidFill>
                <a:srgbClr val="000000"/>
              </a:solidFill>
              <a:latin typeface="Calibri" panose="020F0502020204030204" pitchFamily="34" charset="0"/>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3"/>
            <a:ext cx="3215346" cy="138059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000" dirty="0">
              <a:solidFill>
                <a:srgbClr val="C00000"/>
              </a:solidFill>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a:solidFill>
                  <a:srgbClr val="C00000"/>
                </a:solidFill>
                <a:latin typeface="Modern Love Caps"/>
              </a:rPr>
              <a:t>Love</a:t>
            </a:r>
            <a:endParaRPr lang="en-GB" altLang="en-US" sz="2000" i="0" u="none" strike="noStrike" cap="none" normalizeH="0" baseline="0">
              <a:ln>
                <a:noFill/>
              </a:ln>
              <a:solidFill>
                <a:srgbClr val="C00000"/>
              </a:solidFill>
              <a:effectLst/>
              <a:latin typeface="Modern Love Cap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401121" y="4235900"/>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33818" y="6134740"/>
            <a:ext cx="3172484" cy="322064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defTabSz="914400"/>
            <a:r>
              <a:rPr lang="en-GB" sz="1050" dirty="0">
                <a:solidFill>
                  <a:srgbClr val="000000"/>
                </a:solidFill>
                <a:ea typeface="+mn-lt"/>
                <a:cs typeface="+mn-lt"/>
              </a:rPr>
              <a:t>In preparation for the SATs, the children will receive an additional maths lesson each week to further strengthen their understanding and confidence. Within their maths groups, we will be revisiting and developing a range of key concepts to ensure they are fully prepared.</a:t>
            </a:r>
            <a:endParaRPr lang="en-GB" dirty="0"/>
          </a:p>
          <a:p>
            <a:pPr defTabSz="914400"/>
            <a:r>
              <a:rPr lang="en-GB" sz="1050">
                <a:solidFill>
                  <a:srgbClr val="000000"/>
                </a:solidFill>
                <a:ea typeface="+mn-lt"/>
                <a:cs typeface="+mn-lt"/>
              </a:rPr>
              <a:t>Over the coming weeks, we will be focusing on:</a:t>
            </a:r>
            <a:endParaRPr lang="en-GB"/>
          </a:p>
          <a:p>
            <a:pPr marL="285750" indent="-285750" defTabSz="914400">
              <a:buFont typeface="Arial"/>
              <a:buChar char="•"/>
            </a:pPr>
            <a:r>
              <a:rPr lang="en-GB" sz="1050" dirty="0">
                <a:solidFill>
                  <a:srgbClr val="000000"/>
                </a:solidFill>
                <a:ea typeface="+mn-lt"/>
                <a:cs typeface="+mn-lt"/>
              </a:rPr>
              <a:t>Decimals, fractions and percentages</a:t>
            </a:r>
            <a:endParaRPr lang="en-GB" dirty="0"/>
          </a:p>
          <a:p>
            <a:pPr marL="285750" indent="-285750" defTabSz="914400">
              <a:buFont typeface="Arial"/>
              <a:buChar char="•"/>
            </a:pPr>
            <a:r>
              <a:rPr lang="en-GB" sz="1050" dirty="0">
                <a:solidFill>
                  <a:srgbClr val="000000"/>
                </a:solidFill>
                <a:ea typeface="+mn-lt"/>
                <a:cs typeface="+mn-lt"/>
              </a:rPr>
              <a:t>Calculating the area, perimeter and volume of different shapes</a:t>
            </a:r>
            <a:endParaRPr lang="en-GB" dirty="0"/>
          </a:p>
          <a:p>
            <a:pPr defTabSz="914400"/>
            <a:r>
              <a:rPr lang="en-GB" sz="1050" dirty="0">
                <a:solidFill>
                  <a:srgbClr val="000000"/>
                </a:solidFill>
                <a:ea typeface="+mn-lt"/>
                <a:cs typeface="+mn-lt"/>
              </a:rPr>
              <a:t>The revision guides sent home at the end of last term contain helpful practice and guidance on all of these topics. We encourage regular use of these materials to support learning at home.</a:t>
            </a:r>
            <a:endParaRPr lang="en-GB" dirty="0"/>
          </a:p>
          <a:p>
            <a:pPr defTabSz="914400">
              <a:spcBef>
                <a:spcPct val="0"/>
              </a:spcBef>
              <a:spcAft>
                <a:spcPct val="0"/>
              </a:spcAft>
            </a:pPr>
            <a:endParaRPr lang="en-GB" altLang="en-US" sz="1050" i="0" u="none" strike="noStrike" cap="none" normalizeH="0" baseline="0" dirty="0">
              <a:ln>
                <a:noFill/>
              </a:ln>
              <a:solidFill>
                <a:srgbClr val="000000"/>
              </a:solidFill>
              <a:effectLst/>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i="0" u="none" strike="noStrike" cap="none" normalizeH="0" baseline="0" dirty="0">
              <a:ln>
                <a:noFill/>
              </a:ln>
              <a:solidFill>
                <a:srgbClr val="008000"/>
              </a:solidFill>
              <a:effectLst/>
              <a:latin typeface="Comic Sans MS" panose="030F0702030302020204" pitchFamily="66" charset="0"/>
            </a:endParaRPr>
          </a:p>
          <a:p>
            <a:pPr defTabSz="914400" eaLnBrk="0" fontAlgn="base" hangingPunct="0">
              <a:spcBef>
                <a:spcPct val="0"/>
              </a:spcBef>
              <a:spcAft>
                <a:spcPct val="0"/>
              </a:spcAft>
            </a:pPr>
            <a:endParaRPr lang="en-GB" altLang="en-US" sz="1200" b="1" dirty="0">
              <a:solidFill>
                <a:srgbClr val="008000"/>
              </a:solidFill>
              <a:latin typeface="Comic Sans MS" panose="030F0702030302020204" pitchFamily="66" charset="0"/>
              <a:cs typeface="Arial" panose="020B0604020202020204" pitchFamily="34" charset="0"/>
            </a:endParaRPr>
          </a:p>
          <a:p>
            <a:pPr defTabSz="914400" eaLnBrk="0" fontAlgn="base" hangingPunct="0">
              <a:spcBef>
                <a:spcPct val="0"/>
              </a:spcBef>
              <a:spcAft>
                <a:spcPct val="0"/>
              </a:spcAft>
            </a:pPr>
            <a:endParaRPr lang="en-US" altLang="en-US" b="1" dirty="0">
              <a:latin typeface="Arial" panose="020B0604020202020204" pitchFamily="34" charset="0"/>
              <a:cs typeface="Arial" panose="020B0604020202020204" pitchFamily="34" charset="0"/>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6452" y="6386552"/>
            <a:ext cx="3240284" cy="290440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endParaRPr lang="en-GB" sz="1050" dirty="0">
              <a:latin typeface="Calibri"/>
              <a:ea typeface="Calibri"/>
              <a:cs typeface="Arial"/>
            </a:endParaRPr>
          </a:p>
          <a:p>
            <a:r>
              <a:rPr lang="en-GB" sz="1050">
                <a:ea typeface="+mn-lt"/>
                <a:cs typeface="+mn-lt"/>
              </a:rPr>
              <a:t>This half term, we will begin our new class novel, </a:t>
            </a:r>
            <a:r>
              <a:rPr lang="en-GB" sz="1050" i="1">
                <a:ea typeface="+mn-lt"/>
                <a:cs typeface="+mn-lt"/>
              </a:rPr>
              <a:t>Letters from the Lighthouse</a:t>
            </a:r>
            <a:r>
              <a:rPr lang="en-GB" sz="1050">
                <a:ea typeface="+mn-lt"/>
                <a:cs typeface="+mn-lt"/>
              </a:rPr>
              <a:t> by Emma Carroll. The text will provide rich inspiration for our writing, including newspaper reports and persuasive speeches. We will also study </a:t>
            </a:r>
            <a:r>
              <a:rPr lang="en-GB" sz="1050" i="1">
                <a:ea typeface="+mn-lt"/>
                <a:cs typeface="+mn-lt"/>
              </a:rPr>
              <a:t>Rose Blanche</a:t>
            </a:r>
            <a:r>
              <a:rPr lang="en-GB" sz="1050">
                <a:ea typeface="+mn-lt"/>
                <a:cs typeface="+mn-lt"/>
              </a:rPr>
              <a:t> by Ian McEwan, which will further support our understanding of World War II themes.</a:t>
            </a:r>
            <a:endParaRPr lang="en-GB"/>
          </a:p>
          <a:p>
            <a:r>
              <a:rPr lang="en-GB" sz="1050" dirty="0">
                <a:ea typeface="+mn-lt"/>
                <a:cs typeface="+mn-lt"/>
              </a:rPr>
              <a:t>Through these texts, we will explore and apply key grammatical features such as the passive voice, the subjunctive form and the use of time adverbials.</a:t>
            </a:r>
            <a:endParaRPr lang="en-GB" dirty="0"/>
          </a:p>
          <a:p>
            <a:r>
              <a:rPr lang="en-GB" sz="1050">
                <a:ea typeface="+mn-lt"/>
                <a:cs typeface="+mn-lt"/>
              </a:rPr>
              <a:t>In reading, we will continue to develop our comprehension skills, with a particular focus on questions linked to the writer’s choice and the impact of language.</a:t>
            </a:r>
            <a:endParaRPr lang="en-GB"/>
          </a:p>
          <a:p>
            <a:endParaRPr lang="en-GB" sz="1050" dirty="0">
              <a:ea typeface="Calibri"/>
              <a:cs typeface="Arial"/>
            </a:endParaRPr>
          </a:p>
          <a:p>
            <a:pPr eaLnBrk="0" fontAlgn="base" hangingPunct="0">
              <a:spcBef>
                <a:spcPct val="0"/>
              </a:spcBef>
              <a:spcAft>
                <a:spcPct val="0"/>
              </a:spcAft>
            </a:pPr>
            <a:endParaRPr lang="en-GB" altLang="en-US" sz="1000" b="1" i="0" u="none" strike="noStrike" cap="none" normalizeH="0" baseline="0" dirty="0">
              <a:ln>
                <a:noFill/>
              </a:ln>
              <a:solidFill>
                <a:srgbClr val="008000"/>
              </a:solidFill>
              <a:effectLst/>
              <a:latin typeface="Comic Sans MS" panose="030F0702030302020204" pitchFamily="66" charset="0"/>
              <a:ea typeface="Calibri"/>
              <a:cs typeface="Aria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b="1"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348547" y="6381509"/>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629515" y="6459626"/>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92553" y="2488572"/>
            <a:ext cx="3215346" cy="165324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rgbClr val="008000"/>
              </a:solidFill>
              <a:effectLst/>
              <a:latin typeface="Modern Love Caps" panose="04070805081001020A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8000"/>
                </a:solidFill>
                <a:effectLst/>
                <a:latin typeface="Modern Love Caps" panose="04070805081001020A01" pitchFamily="82" charset="0"/>
              </a:rPr>
              <a:t>World War 2 </a:t>
            </a:r>
            <a:endParaRPr lang="en-GB" sz="1800" b="1" dirty="0">
              <a:effectLst/>
              <a:latin typeface="Modern Love Caps" panose="04070805081001020A01" pitchFamily="82" charset="0"/>
              <a:ea typeface="Calibri" panose="020F0502020204030204" pitchFamily="34" charset="0"/>
              <a:cs typeface="Arial" panose="020B0604020202020204" pitchFamily="34" charset="0"/>
            </a:endParaRPr>
          </a:p>
          <a:p>
            <a:pPr algn="ctr" defTabSz="914400" eaLnBrk="0" fontAlgn="base" hangingPunct="0">
              <a:spcBef>
                <a:spcPct val="0"/>
              </a:spcBef>
              <a:spcAft>
                <a:spcPct val="0"/>
              </a:spcAft>
            </a:pPr>
            <a:r>
              <a:rPr lang="en-GB" sz="1600" b="1" dirty="0">
                <a:effectLst/>
                <a:latin typeface="Modern Love Caps" panose="04070805081001020A01" pitchFamily="82" charset="0"/>
                <a:ea typeface="Calibri" panose="020F0502020204030204" pitchFamily="34" charset="0"/>
                <a:cs typeface="Arial" panose="020B0604020202020204" pitchFamily="34" charset="0"/>
              </a:rPr>
              <a:t>What was it like living in Britain in World War 2?</a:t>
            </a:r>
            <a:endParaRPr lang="en-GB" sz="1600" dirty="0">
              <a:effectLst/>
              <a:latin typeface="Modern Love Caps" panose="04070805081001020A01" pitchFamily="82"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dirty="0">
              <a:solidFill>
                <a:srgbClr val="008000"/>
              </a:solidFill>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284596" y="2935660"/>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33818" y="4199577"/>
            <a:ext cx="3172484" cy="1909119"/>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algn="ctr" defTabSz="914400">
              <a:spcBef>
                <a:spcPct val="0"/>
              </a:spcBef>
              <a:spcAft>
                <a:spcPct val="0"/>
              </a:spcAft>
            </a:pPr>
            <a:endParaRPr lang="en-GB" altLang="en-US" sz="2000" dirty="0">
              <a:latin typeface="Modern Love Caps"/>
              <a:ea typeface="+mn-lt"/>
              <a:cs typeface="+mn-lt"/>
            </a:endParaRPr>
          </a:p>
          <a:p>
            <a:pPr defTabSz="914400"/>
            <a:r>
              <a:rPr lang="en-GB" sz="1050" dirty="0">
                <a:ea typeface="+mn-lt"/>
                <a:cs typeface="+mn-lt"/>
              </a:rPr>
              <a:t>Over the coming weeks, we will be introducing SATs revision sessions for selected pupils. If your child is invited to attend, it is because we believe they would benefit from some additional support in preparation for the tests. We would greatly appreciate your encouragement in ensuring they attend these sessions whenever possible.</a:t>
            </a:r>
            <a:endParaRPr lang="en-GB" sz="1050" dirty="0">
              <a:ea typeface="Calibri"/>
              <a:cs typeface="Calibri"/>
            </a:endParaRPr>
          </a:p>
          <a:p>
            <a:pPr defTabSz="914400">
              <a:spcBef>
                <a:spcPct val="0"/>
              </a:spcBef>
              <a:spcAft>
                <a:spcPct val="0"/>
              </a:spcAft>
            </a:pPr>
            <a:r>
              <a:rPr lang="en-GB" altLang="en-US" sz="1050"/>
              <a:t>.</a:t>
            </a:r>
            <a:endParaRPr lang="en-GB" altLang="en-US" sz="1050" b="0" i="0" u="none" strike="noStrike" cap="none" normalizeH="0" baseline="0">
              <a:ln>
                <a:noFill/>
              </a:ln>
              <a:solidFill>
                <a:srgbClr val="000000"/>
              </a:solidFill>
              <a:effectLst/>
              <a:latin typeface="Calibri"/>
              <a:ea typeface="Calibri"/>
              <a:cs typeface="Calibri"/>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782444" y="4342485"/>
            <a:ext cx="420440" cy="397102"/>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890555" y="5978399"/>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791919" y="8900705"/>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60483" y="885096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newsletter—Spring 2</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Nurture</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Discover</a:t>
            </a:r>
            <a:r>
              <a:rPr kumimoji="0" lang="en-GB" altLang="en-US" sz="1200" b="0" i="0" u="none" strike="noStrike" cap="none" normalizeH="0" baseline="0" dirty="0">
                <a:ln>
                  <a:noFill/>
                </a:ln>
                <a:solidFill>
                  <a:schemeClr val="tx1"/>
                </a:solidFill>
                <a:effectLst/>
                <a:latin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dirty="0">
                <a:ln>
                  <a:noFill/>
                </a:ln>
                <a:solidFill>
                  <a:srgbClr val="C00000"/>
                </a:solidFill>
                <a:effectLst/>
                <a:latin typeface="Modern Love" panose="04090805081005020601" pitchFamily="82" charset="0"/>
              </a:rPr>
              <a:t>Respect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a:rPr>
              <a:t>Science</a:t>
            </a:r>
          </a:p>
          <a:p>
            <a:pPr algn="just" defTabSz="914400"/>
            <a:r>
              <a:rPr lang="en-GB" sz="1050">
                <a:solidFill>
                  <a:srgbClr val="000000"/>
                </a:solidFill>
                <a:ea typeface="+mn-lt"/>
                <a:cs typeface="+mn-lt"/>
              </a:rPr>
              <a:t>In Science this half term, we will be exploring the topic of light and how it enables us to see the world around us. The children will take part in a range of practical investigations to develop their understanding of how light travels in straight lines and how this affects the way we see objects. They will explore how shadows are formed, how they change in size, and what this tells us about the position of a light source.</a:t>
            </a:r>
            <a:endParaRPr lang="en-GB" sz="1050">
              <a:ea typeface="Calibri"/>
              <a:cs typeface="Calibri"/>
            </a:endParaRPr>
          </a:p>
          <a:p>
            <a:pPr algn="ctr" defTabSz="914400">
              <a:spcBef>
                <a:spcPct val="0"/>
              </a:spcBef>
              <a:spcAft>
                <a:spcPct val="0"/>
              </a:spcAft>
            </a:pPr>
            <a:endParaRPr lang="en-GB" altLang="en-US" sz="1400" i="0" u="none" strike="noStrike" cap="none" normalizeH="0" baseline="0" dirty="0">
              <a:ln>
                <a:noFill/>
              </a:ln>
              <a:solidFill>
                <a:srgbClr val="000000"/>
              </a:solidFill>
              <a:effectLst/>
              <a:ea typeface="Calibri"/>
              <a:cs typeface="Calibri"/>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21906" y="1139031"/>
            <a:ext cx="3201250" cy="165259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a:rPr>
              <a:t>RE</a:t>
            </a:r>
            <a:endParaRPr kumimoji="0" lang="en-GB" altLang="en-US" sz="1200" b="1" i="0" u="none" strike="noStrike" cap="none" normalizeH="0" baseline="0" dirty="0">
              <a:ln>
                <a:noFill/>
              </a:ln>
              <a:solidFill>
                <a:srgbClr val="008000"/>
              </a:solidFill>
              <a:effectLst/>
              <a:latin typeface="Modern Love Caps"/>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effectLst/>
                <a:latin typeface="Calibri"/>
                <a:ea typeface="Calibri"/>
                <a:cs typeface="Calibri"/>
              </a:rPr>
              <a:t>What difference does the resurrection make to </a:t>
            </a:r>
            <a:r>
              <a:rPr kumimoji="0" lang="en-GB" altLang="en-US" sz="1050" b="1" i="0" u="none" strike="noStrike" cap="none" normalizeH="0" baseline="0">
                <a:ln>
                  <a:noFill/>
                </a:ln>
                <a:effectLst/>
                <a:latin typeface="Calibri"/>
                <a:ea typeface="Calibri"/>
                <a:cs typeface="Calibri"/>
              </a:rPr>
              <a:t>Christians</a:t>
            </a:r>
            <a:r>
              <a:rPr lang="en-GB" altLang="en-US" sz="1050" b="1">
                <a:latin typeface="Calibri"/>
                <a:ea typeface="Calibri"/>
                <a:cs typeface="Calibri"/>
              </a:rPr>
              <a:t>?</a:t>
            </a:r>
            <a:endParaRPr lang="en-GB" altLang="en-US" sz="1050" b="1" i="0" u="none" strike="noStrike" cap="none" normalizeH="0" baseline="0">
              <a:ln>
                <a:noFill/>
              </a:ln>
              <a:effectLst/>
              <a:latin typeface="Calibri"/>
              <a:ea typeface="Calibri"/>
              <a:cs typeface="Calibri"/>
            </a:endParaRPr>
          </a:p>
          <a:p>
            <a:pPr algn="just" defTabSz="914400">
              <a:spcBef>
                <a:spcPct val="0"/>
              </a:spcBef>
              <a:spcAft>
                <a:spcPct val="0"/>
              </a:spcAft>
            </a:pPr>
            <a:r>
              <a:rPr lang="en-GB" sz="1050" dirty="0">
                <a:ea typeface="+mn-lt"/>
                <a:cs typeface="+mn-lt"/>
              </a:rPr>
              <a:t>In this unit, we will explore some of the key concepts and teachings found within the Bible, focusing particularly on the Easter story. The children will examine different eyewitness accounts of the resurrection, comparing perspectives and considering what these narratives reveal about faith and belief.</a:t>
            </a:r>
            <a:endParaRPr lang="en-GB" dirty="0">
              <a:ea typeface="Calibri" panose="020F0502020204030204"/>
              <a:cs typeface="Calibri" panose="020F0502020204030204"/>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1200" i="0" u="none" strike="noStrike" cap="none" normalizeH="0" baseline="0" dirty="0">
              <a:ln>
                <a:noFill/>
              </a:ln>
              <a:effectLst/>
              <a:latin typeface="+mj-lt"/>
              <a:ea typeface="Calibri Light" panose="020F0302020204030204"/>
              <a:cs typeface="Calibri Light" panose="020F0302020204030204"/>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39698" y="4705212"/>
            <a:ext cx="3207772" cy="2078117"/>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panose="04070805081001020A01" pitchFamily="82" charset="0"/>
              </a:rPr>
              <a:t>PSHE</a:t>
            </a:r>
          </a:p>
          <a:p>
            <a:pPr algn="ctr" defTabSz="914400" eaLnBrk="0" fontAlgn="base" hangingPunct="0">
              <a:spcBef>
                <a:spcPct val="0"/>
              </a:spcBef>
              <a:spcAft>
                <a:spcPct val="0"/>
              </a:spcAft>
            </a:pPr>
            <a:r>
              <a:rPr lang="en-GB" altLang="en-US" sz="1600" b="1">
                <a:solidFill>
                  <a:srgbClr val="C00000"/>
                </a:solidFill>
                <a:latin typeface="Twinkl"/>
              </a:rPr>
              <a:t>RSE</a:t>
            </a:r>
            <a:endParaRPr lang="en-GB" altLang="en-US" sz="1600" b="1" dirty="0">
              <a:solidFill>
                <a:srgbClr val="C00000"/>
              </a:solidFill>
              <a:latin typeface="Twinkl"/>
            </a:endParaRPr>
          </a:p>
          <a:p>
            <a:pPr algn="just" defTabSz="914400" eaLnBrk="0" fontAlgn="base" hangingPunct="0">
              <a:spcBef>
                <a:spcPct val="0"/>
              </a:spcBef>
              <a:spcAft>
                <a:spcPct val="0"/>
              </a:spcAft>
            </a:pPr>
            <a:r>
              <a:rPr lang="en-GB" sz="1050" dirty="0">
                <a:ea typeface="Calibri"/>
                <a:cs typeface="Calibri"/>
              </a:rPr>
              <a:t>This term, our One Life theme that we will be focusing on is showing compassion to ourselves, others and the environment. Later in the term, we will be covering Relationships and Sex Education. We will teach the children about </a:t>
            </a:r>
            <a:r>
              <a:rPr lang="en-GB" sz="1200" dirty="0">
                <a:ea typeface="Calibri"/>
                <a:cs typeface="Calibri"/>
              </a:rPr>
              <a:t>as puberty, relationships and communication skills, stereotyping, conception and pregnancy, roles and responsibilities and Female Genital Mutilation (FGM). </a:t>
            </a:r>
            <a:endParaRPr lang="en-GB" dirty="0">
              <a:ea typeface="Calibri"/>
              <a:cs typeface="Calibri"/>
            </a:endParaRPr>
          </a:p>
          <a:p>
            <a:pPr algn="just" defTabSz="914400"/>
            <a:r>
              <a:rPr lang="en-GB" sz="1300" dirty="0">
                <a:ea typeface="+mn-lt"/>
                <a:cs typeface="+mn-lt"/>
              </a:rPr>
              <a:t> </a:t>
            </a:r>
            <a:endParaRPr lang="en-GB" sz="1300" dirty="0">
              <a:latin typeface="Calibri"/>
              <a:ea typeface="Calibri"/>
              <a:cs typeface="Calibri"/>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3000" b="1"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21904" y="2905700"/>
            <a:ext cx="3201250" cy="2544884"/>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800" dirty="0">
                <a:solidFill>
                  <a:srgbClr val="000000"/>
                </a:solidFill>
                <a:latin typeface="Modern Love Caps"/>
              </a:rPr>
              <a:t>Revision </a:t>
            </a:r>
            <a:r>
              <a:rPr lang="en-GB" altLang="en-US" sz="2800" dirty="0" err="1">
                <a:solidFill>
                  <a:srgbClr val="000000"/>
                </a:solidFill>
                <a:latin typeface="Modern Love Caps"/>
              </a:rPr>
              <a:t>opportunitie</a:t>
            </a:r>
            <a:r>
              <a:rPr lang="en-GB" altLang="en-US" sz="2800" dirty="0">
                <a:solidFill>
                  <a:srgbClr val="000000"/>
                </a:solidFill>
                <a:latin typeface="Modern Love Caps"/>
              </a:rPr>
              <a:t>s</a:t>
            </a:r>
            <a:endParaRPr lang="en-GB" altLang="en-US" sz="2800" dirty="0">
              <a:solidFill>
                <a:srgbClr val="000000"/>
              </a:solidFill>
              <a:latin typeface="Modern Love Caps" panose="04070805081001020A01" pitchFamily="82" charset="0"/>
            </a:endParaRPr>
          </a:p>
          <a:p>
            <a:pPr algn="just" defTabSz="914400"/>
            <a:r>
              <a:rPr lang="en-GB" sz="1050">
                <a:ea typeface="+mn-lt"/>
                <a:cs typeface="+mn-lt"/>
              </a:rPr>
              <a:t>Every Tuesday at breaktime, Mr Muckelt will run a homework club to support any children who have been unable to complete their homework at home. This provides a quiet, structured environment where pupils can catch up and seek help if needed.</a:t>
            </a:r>
            <a:endParaRPr lang="en-GB" sz="1050">
              <a:ea typeface="Calibri"/>
              <a:cs typeface="Calibri"/>
            </a:endParaRPr>
          </a:p>
          <a:p>
            <a:pPr algn="just" defTabSz="914400"/>
            <a:r>
              <a:rPr lang="en-GB" sz="1050">
                <a:ea typeface="+mn-lt"/>
                <a:cs typeface="+mn-lt"/>
              </a:rPr>
              <a:t>In addition, any child who would welcome some extra revision support is encouraged to attend and bring along their revision booklet. This is a valuable opportunity to ask questions, revisit tricky concepts and build confidence ahead of the SATs.</a:t>
            </a:r>
            <a:endParaRPr lang="en-GB" sz="1050">
              <a:ea typeface="Calibri"/>
              <a:cs typeface="Calibri"/>
            </a:endParaRPr>
          </a:p>
          <a:p>
            <a:pPr algn="just" defTabSz="914400">
              <a:spcBef>
                <a:spcPct val="0"/>
              </a:spcBef>
              <a:spcAft>
                <a:spcPct val="0"/>
              </a:spcAft>
            </a:pPr>
            <a:endParaRPr lang="en-GB" altLang="en-US" sz="1050" i="0" u="none" strike="noStrike" cap="none" normalizeH="0" baseline="0" dirty="0">
              <a:ln>
                <a:noFill/>
              </a:ln>
              <a:effectLst/>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050" b="1" dirty="0">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b="1" i="0" dirty="0">
              <a:solidFill>
                <a:srgbClr val="000000"/>
              </a:solidFill>
              <a:effectLst/>
              <a:latin typeface="+mj-lt"/>
              <a:ea typeface="Calibri Light"/>
              <a:cs typeface="Calibri Ligh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22561" y="5558990"/>
            <a:ext cx="3223052" cy="2413803"/>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panose="04070805081001020A01" pitchFamily="82" charset="0"/>
              </a:rPr>
              <a:t>history</a:t>
            </a:r>
            <a:endParaRPr lang="en-GB" altLang="en-US" sz="2000" dirty="0">
              <a:solidFill>
                <a:srgbClr val="C00000"/>
              </a:solidFill>
              <a:latin typeface="Modern Love Caps" panose="04070805081001020A01" pitchFamily="82" charset="0"/>
            </a:endParaRPr>
          </a:p>
          <a:p>
            <a:pPr defTabSz="914400"/>
            <a:r>
              <a:rPr lang="en-GB" sz="1050" dirty="0">
                <a:ea typeface="+mn-lt"/>
                <a:cs typeface="+mn-lt"/>
              </a:rPr>
              <a:t>In History,</a:t>
            </a:r>
            <a:r>
              <a:rPr lang="en-GB" sz="1200" dirty="0">
                <a:ea typeface="+mn-lt"/>
                <a:cs typeface="+mn-lt"/>
              </a:rPr>
              <a:t> </a:t>
            </a:r>
            <a:r>
              <a:rPr lang="en-GB" sz="1050" dirty="0">
                <a:ea typeface="+mn-lt"/>
                <a:cs typeface="+mn-lt"/>
              </a:rPr>
              <a:t>we will continue our study of World War II, with a particular focus on how the war impacted Britain and everyday life at home. Through a range of sources, discussions and activities, the children will deepen their understanding of how the conflict shaped communities across the country.</a:t>
            </a:r>
            <a:endParaRPr lang="en-GB" sz="1050">
              <a:ea typeface="Calibri"/>
              <a:cs typeface="Calibri"/>
            </a:endParaRPr>
          </a:p>
          <a:p>
            <a:pPr defTabSz="914400"/>
            <a:r>
              <a:rPr lang="en-GB" sz="1050" dirty="0">
                <a:ea typeface="+mn-lt"/>
                <a:cs typeface="+mn-lt"/>
              </a:rPr>
              <a:t>We will explore key aspects of the period, including the Blitz and its effect on cities and families, the introduction of rationing and how it changed daily life, the vital roles women played both at home and in the workforce, and the experiences of children who were </a:t>
            </a:r>
            <a:r>
              <a:rPr lang="en-GB" sz="1050">
                <a:ea typeface="+mn-lt"/>
                <a:cs typeface="+mn-lt"/>
              </a:rPr>
              <a:t>evacuated from urban areas to the countryside.  </a:t>
            </a:r>
            <a:endParaRPr lang="en-GB" sz="1050">
              <a:solidFill>
                <a:srgbClr val="008000"/>
              </a:solidFill>
              <a:ea typeface="Calibri"/>
              <a:cs typeface="Calibri"/>
            </a:endParaRPr>
          </a:p>
          <a:p>
            <a:pPr defTabSz="914400">
              <a:spcBef>
                <a:spcPct val="0"/>
              </a:spcBef>
              <a:spcAft>
                <a:spcPct val="0"/>
              </a:spcAft>
            </a:pPr>
            <a:endParaRPr lang="en-GB" altLang="en-US" sz="1200" b="1" dirty="0">
              <a:solidFill>
                <a:srgbClr val="008000"/>
              </a:solidFill>
              <a:latin typeface="Twinkl"/>
            </a:endParaRPr>
          </a:p>
          <a:p>
            <a:pPr defTabSz="914400"/>
            <a:endParaRPr lang="en-GB" sz="1600" dirty="0">
              <a:ea typeface="Calibri"/>
              <a:cs typeface="Calibri"/>
            </a:endParaRPr>
          </a:p>
          <a:p>
            <a:pPr defTabSz="914400">
              <a:spcBef>
                <a:spcPct val="0"/>
              </a:spcBef>
              <a:spcAft>
                <a:spcPct val="0"/>
              </a:spcAft>
            </a:pPr>
            <a:endParaRPr lang="en-GB"/>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899240"/>
            <a:ext cx="3215346" cy="2411481"/>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GB" altLang="en-US" sz="1050" b="1" i="0" u="none" strike="noStrike" cap="none" normalizeH="0" baseline="0" dirty="0">
              <a:ln>
                <a:noFill/>
              </a:ln>
              <a:solidFill>
                <a:srgbClr val="008000"/>
              </a:solidFill>
              <a:effectLst/>
              <a:latin typeface="Twinkl" pitchFamily="2" charset="0"/>
            </a:endParaRPr>
          </a:p>
          <a:p>
            <a:pPr algn="just" defTabSz="914400"/>
            <a:r>
              <a:rPr lang="en-GB" sz="1050">
                <a:ea typeface="+mn-lt"/>
                <a:cs typeface="+mn-lt"/>
              </a:rPr>
              <a:t>Homework is set on a Friday and should be returned by the following Monday. Please support your child in ensuring that all homework is completed to a high standard and presented neatly, taking pride in the quality of their work.</a:t>
            </a:r>
            <a:endParaRPr lang="en-GB" sz="1050">
              <a:ea typeface="Calibri"/>
              <a:cs typeface="Calibri"/>
            </a:endParaRPr>
          </a:p>
          <a:p>
            <a:pPr algn="just" defTabSz="914400"/>
            <a:r>
              <a:rPr lang="en-GB" sz="1050">
                <a:ea typeface="+mn-lt"/>
                <a:cs typeface="+mn-lt"/>
              </a:rPr>
              <a:t>We strongly encourage children to access Times </a:t>
            </a:r>
            <a:r>
              <a:rPr lang="en-GB" sz="1050" dirty="0">
                <a:ea typeface="+mn-lt"/>
                <a:cs typeface="+mn-lt"/>
              </a:rPr>
              <a:t>Tables Rock Stars regularly at home to help improve their spelling accuracy and times table fluency. Frequent practice in short bursts can make a significant difference to confidence and speed.</a:t>
            </a:r>
            <a:endParaRPr lang="en-GB" sz="1050" dirty="0">
              <a:ea typeface="Calibri"/>
              <a:cs typeface="Calibri"/>
            </a:endParaRPr>
          </a:p>
          <a:p>
            <a:pPr algn="just" defTabSz="914400"/>
            <a:r>
              <a:rPr lang="en-GB" sz="1050">
                <a:ea typeface="+mn-lt"/>
                <a:cs typeface="+mn-lt"/>
              </a:rPr>
              <a:t>Reading at home should also remain a priority.</a:t>
            </a:r>
            <a:endParaRPr lang="en-GB" sz="1050">
              <a:ea typeface="Calibri" panose="020F0502020204030204"/>
              <a:cs typeface="Calibri" panose="020F0502020204030204"/>
            </a:endParaRPr>
          </a:p>
          <a:p>
            <a:pPr marL="0" marR="0" lvl="0" indent="0" algn="l" defTabSz="914400">
              <a:lnSpc>
                <a:spcPct val="100000"/>
              </a:lnSpc>
              <a:spcBef>
                <a:spcPct val="0"/>
              </a:spcBef>
              <a:spcAft>
                <a:spcPct val="0"/>
              </a:spcAft>
              <a:buClrTx/>
              <a:buSzTx/>
              <a:buFontTx/>
              <a:buNone/>
              <a:tabLst/>
            </a:pPr>
            <a:endParaRPr lang="en-GB" sz="1200" dirty="0">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02159" y="1045240"/>
            <a:ext cx="415792" cy="415792"/>
          </a:xfrm>
          <a:prstGeom prst="rect">
            <a:avLst/>
          </a:prstGeom>
          <a:noFill/>
          <a:ln>
            <a:noFill/>
          </a:ln>
        </p:spPr>
      </p:pic>
      <p:pic>
        <p:nvPicPr>
          <p:cNvPr id="20" name="Picture 19">
            <a:extLst>
              <a:ext uri="{FF2B5EF4-FFF2-40B4-BE49-F238E27FC236}">
                <a16:creationId xmlns:a16="http://schemas.microsoft.com/office/drawing/2014/main" id="{1D43262D-2469-91B8-C048-0103510DB6D5}"/>
              </a:ext>
            </a:extLst>
          </p:cNvPr>
          <p:cNvPicPr>
            <a:picLocks noChangeAspect="1"/>
          </p:cNvPicPr>
          <p:nvPr/>
        </p:nvPicPr>
        <p:blipFill rotWithShape="1">
          <a:blip r:embed="rId5">
            <a:extLst>
              <a:ext uri="{28A0092B-C50C-407E-A947-70E740481C1C}">
                <a14:useLocalDpi xmlns:a14="http://schemas.microsoft.com/office/drawing/2010/main" val="0"/>
              </a:ext>
            </a:extLst>
          </a:blip>
          <a:srcRect l="60465" t="38401" r="6647" b="41543"/>
          <a:stretch/>
        </p:blipFill>
        <p:spPr>
          <a:xfrm>
            <a:off x="6087136" y="5562557"/>
            <a:ext cx="546273" cy="471263"/>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0800000" flipV="1">
            <a:off x="195304" y="6966222"/>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01161" y="8106885"/>
            <a:ext cx="3223051" cy="1196133"/>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050" dirty="0">
                <a:latin typeface="Calibri "/>
              </a:rPr>
              <a:t>Please ensure you check Seesaw regularly</a:t>
            </a:r>
          </a:p>
          <a:p>
            <a:pPr marR="0" lvl="0" defTabSz="914400" rtl="0" eaLnBrk="0" fontAlgn="base" latinLnBrk="0" hangingPunct="0">
              <a:lnSpc>
                <a:spcPct val="100000"/>
              </a:lnSpc>
              <a:spcBef>
                <a:spcPct val="0"/>
              </a:spcBef>
              <a:spcAft>
                <a:spcPct val="0"/>
              </a:spcAft>
              <a:buClrTx/>
              <a:buSzTx/>
              <a:tabLst/>
            </a:pPr>
            <a:endParaRPr lang="en-GB" sz="1050" dirty="0">
              <a:latin typeface="Calibri "/>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050" i="0" u="none" strike="noStrike" cap="none" normalizeH="0" baseline="0" dirty="0">
                <a:ln>
                  <a:noFill/>
                </a:ln>
                <a:effectLst/>
                <a:latin typeface="Calibri "/>
              </a:rPr>
              <a:t>Also, don’t </a:t>
            </a:r>
            <a:r>
              <a:rPr lang="en-GB" altLang="en-US" sz="1050" dirty="0">
                <a:latin typeface="Calibri "/>
              </a:rPr>
              <a:t>forget to visit our </a:t>
            </a:r>
            <a:r>
              <a:rPr lang="en-GB" altLang="en-US" sz="1050" dirty="0">
                <a:latin typeface="Calibri "/>
                <a:hlinkClick r:id="rId8">
                  <a:extLst>
                    <a:ext uri="{A12FA001-AC4F-418D-AE19-62706E023703}">
                      <ahyp:hlinkClr xmlns:ahyp="http://schemas.microsoft.com/office/drawing/2018/hyperlinkcolor" val="tx"/>
                    </a:ext>
                  </a:extLst>
                </a:hlinkClick>
              </a:rPr>
              <a:t>Facebook</a:t>
            </a:r>
            <a:r>
              <a:rPr lang="en-GB" altLang="en-US" sz="1050" dirty="0">
                <a:latin typeface="Calibri "/>
              </a:rPr>
              <a:t>, </a:t>
            </a:r>
            <a:r>
              <a:rPr lang="en-GB" altLang="en-US" sz="1050" dirty="0">
                <a:latin typeface="Calibri "/>
                <a:hlinkClick r:id="rId9">
                  <a:extLst>
                    <a:ext uri="{A12FA001-AC4F-418D-AE19-62706E023703}">
                      <ahyp:hlinkClr xmlns:ahyp="http://schemas.microsoft.com/office/drawing/2018/hyperlinkcolor" val="tx"/>
                    </a:ext>
                  </a:extLst>
                </a:hlinkClick>
              </a:rPr>
              <a:t>Twitter</a:t>
            </a:r>
            <a:r>
              <a:rPr lang="en-GB" altLang="en-US" sz="1050" dirty="0">
                <a:latin typeface="Calibri "/>
              </a:rPr>
              <a:t> and </a:t>
            </a:r>
            <a:r>
              <a:rPr lang="en-GB" altLang="en-US" sz="1050" dirty="0">
                <a:latin typeface="Calibri "/>
                <a:hlinkClick r:id="rId10">
                  <a:extLst>
                    <a:ext uri="{A12FA001-AC4F-418D-AE19-62706E023703}">
                      <ahyp:hlinkClr xmlns:ahyp="http://schemas.microsoft.com/office/drawing/2018/hyperlinkcolor" val="tx"/>
                    </a:ext>
                  </a:extLst>
                </a:hlinkClick>
              </a:rPr>
              <a:t>class webpage </a:t>
            </a:r>
            <a:r>
              <a:rPr lang="en-GB" altLang="en-US" sz="1050" dirty="0">
                <a:latin typeface="Calibri "/>
              </a:rPr>
              <a:t>to see all our learning in Y6 and school. </a:t>
            </a:r>
            <a:endParaRPr lang="en-GB" altLang="en-US" sz="105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45015" y="3000053"/>
            <a:ext cx="3208616" cy="1611914"/>
          </a:xfrm>
          <a:prstGeom prst="rect">
            <a:avLst/>
          </a:prstGeom>
          <a:no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400" dirty="0">
                <a:solidFill>
                  <a:srgbClr val="000000"/>
                </a:solidFill>
                <a:latin typeface="Modern Love Caps"/>
                <a:ea typeface="Calibri"/>
                <a:cs typeface="Calibri"/>
              </a:rPr>
              <a:t>PE</a:t>
            </a:r>
            <a:endParaRPr lang="en-GB" altLang="en-US" sz="2400">
              <a:solidFill>
                <a:srgbClr val="C00000"/>
              </a:solidFill>
              <a:latin typeface="Modern Love Caps"/>
              <a:ea typeface="Calibri"/>
              <a:cs typeface="Calibri"/>
            </a:endParaRPr>
          </a:p>
          <a:p>
            <a:pPr defTabSz="914400" eaLnBrk="0" fontAlgn="base" hangingPunct="0">
              <a:spcBef>
                <a:spcPct val="0"/>
              </a:spcBef>
              <a:spcAft>
                <a:spcPct val="0"/>
              </a:spcAft>
            </a:pPr>
            <a:endParaRPr lang="en-GB" altLang="en-US" sz="1050" dirty="0"/>
          </a:p>
          <a:p>
            <a:pPr marL="0" marR="0" lvl="0" indent="0" algn="l" defTabSz="914400">
              <a:lnSpc>
                <a:spcPct val="100000"/>
              </a:lnSpc>
              <a:spcBef>
                <a:spcPct val="0"/>
              </a:spcBef>
              <a:spcAft>
                <a:spcPct val="0"/>
              </a:spcAft>
              <a:buClrTx/>
              <a:buSzTx/>
              <a:buFontTx/>
              <a:buNone/>
              <a:tabLst/>
            </a:pPr>
            <a:r>
              <a:rPr lang="en-GB" altLang="en-US" sz="1050"/>
              <a:t>The topics for our PE sessions this half term include:</a:t>
            </a:r>
            <a:endParaRPr lang="en-GB" altLang="en-US" sz="1050">
              <a:ea typeface="Calibri"/>
              <a:cs typeface="Calibri"/>
            </a:endParaRPr>
          </a:p>
          <a:p>
            <a:pPr defTabSz="914400">
              <a:spcBef>
                <a:spcPct val="0"/>
              </a:spcBef>
              <a:spcAft>
                <a:spcPct val="0"/>
              </a:spcAft>
            </a:pPr>
            <a:endParaRPr lang="en-GB" altLang="en-US" sz="1050" dirty="0">
              <a:ea typeface="Calibri"/>
              <a:cs typeface="Calibri"/>
            </a:endParaRPr>
          </a:p>
          <a:p>
            <a:pPr defTabSz="914400" eaLnBrk="0" fontAlgn="base" hangingPunct="0">
              <a:spcBef>
                <a:spcPct val="0"/>
              </a:spcBef>
              <a:spcAft>
                <a:spcPct val="0"/>
              </a:spcAft>
            </a:pPr>
            <a:r>
              <a:rPr lang="en-GB" altLang="en-US" sz="1050" dirty="0"/>
              <a:t>Quidditch on Tuesday with Mrs Bell and Mrs </a:t>
            </a:r>
            <a:r>
              <a:rPr lang="en-GB" altLang="en-US" sz="1050" dirty="0" err="1"/>
              <a:t>Akhondi</a:t>
            </a:r>
            <a:endParaRPr lang="en-GB" altLang="en-US" sz="1050" dirty="0" err="1">
              <a:ea typeface="Calibri"/>
              <a:cs typeface="Calibri"/>
            </a:endParaRPr>
          </a:p>
          <a:p>
            <a:pPr defTabSz="914400">
              <a:spcBef>
                <a:spcPct val="0"/>
              </a:spcBef>
              <a:spcAft>
                <a:spcPct val="0"/>
              </a:spcAft>
            </a:pPr>
            <a:endParaRPr lang="en-GB" altLang="en-US" sz="1050" dirty="0"/>
          </a:p>
          <a:p>
            <a:pPr defTabSz="914400" eaLnBrk="0" fontAlgn="base" hangingPunct="0">
              <a:spcBef>
                <a:spcPct val="0"/>
              </a:spcBef>
              <a:spcAft>
                <a:spcPct val="0"/>
              </a:spcAft>
            </a:pPr>
            <a:r>
              <a:rPr lang="en-GB" altLang="en-US" sz="1050" b="1"/>
              <a:t>Health Related Exercise </a:t>
            </a:r>
            <a:r>
              <a:rPr lang="en-GB" altLang="en-US" sz="1050"/>
              <a:t>on Thursday with Miss Gatehouse and Miss </a:t>
            </a:r>
            <a:r>
              <a:rPr lang="en-GB" altLang="en-US" sz="1050" err="1"/>
              <a:t>Shoesmith</a:t>
            </a:r>
            <a:r>
              <a:rPr lang="en-GB" altLang="en-US" sz="1050" dirty="0"/>
              <a:t>.</a:t>
            </a:r>
            <a:endParaRPr lang="en-GB" altLang="en-US" sz="1050" dirty="0">
              <a:ea typeface="Calibri"/>
              <a:cs typeface="Calibri"/>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61348" y="2996918"/>
            <a:ext cx="648147" cy="52290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21622" y="7992825"/>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5277" y="8059124"/>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1107</Words>
  <Application>Microsoft Office PowerPoint</Application>
  <PresentationFormat>A4 Paper (210x297 mm)</PresentationFormat>
  <Paragraphs>118</Paragraphs>
  <Slides>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vt:i4>
      </vt:variant>
    </vt:vector>
  </HeadingPairs>
  <TitlesOfParts>
    <vt:vector size="13" baseType="lpstr">
      <vt:lpstr>Arial</vt:lpstr>
      <vt:lpstr>Calibri</vt:lpstr>
      <vt:lpstr>Calibri </vt:lpstr>
      <vt:lpstr>Calibri Light</vt:lpstr>
      <vt:lpstr>Comic Sans MS</vt:lpstr>
      <vt:lpstr>Modern Love</vt:lpstr>
      <vt:lpstr>Modern Love Caps</vt:lpstr>
      <vt:lpstr>Segoe UI</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Liz Shoesmith</cp:lastModifiedBy>
  <cp:revision>344</cp:revision>
  <dcterms:created xsi:type="dcterms:W3CDTF">2022-08-07T11:30:02Z</dcterms:created>
  <dcterms:modified xsi:type="dcterms:W3CDTF">2026-04-21T09:00:04Z</dcterms:modified>
</cp:coreProperties>
</file>