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263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Gatehouse" userId="0ad3154a447f2f6e" providerId="LiveId" clId="{60FA1B94-6423-46B3-807B-86AC1005E69E}"/>
    <pc:docChg chg="custSel modSld">
      <pc:chgData name="Amanda Gatehouse" userId="0ad3154a447f2f6e" providerId="LiveId" clId="{60FA1B94-6423-46B3-807B-86AC1005E69E}" dt="2026-09-13T21:02:45.687" v="412" actId="20577"/>
      <pc:docMkLst>
        <pc:docMk/>
      </pc:docMkLst>
      <pc:sldChg chg="modSp mod">
        <pc:chgData name="Amanda Gatehouse" userId="0ad3154a447f2f6e" providerId="LiveId" clId="{60FA1B94-6423-46B3-807B-86AC1005E69E}" dt="2026-09-13T20:56:28.370" v="280" actId="113"/>
        <pc:sldMkLst>
          <pc:docMk/>
          <pc:sldMk cId="3918077523" sldId="256"/>
        </pc:sldMkLst>
        <pc:spChg chg="mod">
          <ac:chgData name="Amanda Gatehouse" userId="0ad3154a447f2f6e" providerId="LiveId" clId="{60FA1B94-6423-46B3-807B-86AC1005E69E}" dt="2026-09-13T20:56:28.370" v="280" actId="113"/>
          <ac:spMkLst>
            <pc:docMk/>
            <pc:sldMk cId="3918077523" sldId="256"/>
            <ac:spMk id="1028" creationId="{B28CA51A-F897-AD98-D8F1-447ED78A11BC}"/>
          </ac:spMkLst>
        </pc:spChg>
      </pc:sldChg>
      <pc:sldChg chg="modSp mod">
        <pc:chgData name="Amanda Gatehouse" userId="0ad3154a447f2f6e" providerId="LiveId" clId="{60FA1B94-6423-46B3-807B-86AC1005E69E}" dt="2026-09-13T21:02:45.687" v="412" actId="20577"/>
        <pc:sldMkLst>
          <pc:docMk/>
          <pc:sldMk cId="200614865" sldId="257"/>
        </pc:sldMkLst>
        <pc:spChg chg="mod">
          <ac:chgData name="Amanda Gatehouse" userId="0ad3154a447f2f6e" providerId="LiveId" clId="{60FA1B94-6423-46B3-807B-86AC1005E69E}" dt="2026-09-13T21:02:45.687" v="412" actId="20577"/>
          <ac:spMkLst>
            <pc:docMk/>
            <pc:sldMk cId="200614865" sldId="257"/>
            <ac:spMk id="14" creationId="{F58163C0-E042-723C-D0C3-034A4C992B15}"/>
          </ac:spMkLst>
        </pc:spChg>
        <pc:spChg chg="mod">
          <ac:chgData name="Amanda Gatehouse" userId="0ad3154a447f2f6e" providerId="LiveId" clId="{60FA1B94-6423-46B3-807B-86AC1005E69E}" dt="2026-09-13T20:59:53.945" v="377" actId="20577"/>
          <ac:spMkLst>
            <pc:docMk/>
            <pc:sldMk cId="200614865" sldId="257"/>
            <ac:spMk id="35" creationId="{8C9E93BD-71CC-DBAC-0B42-D9B583E8AE1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13/09/2026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13/09/2026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13/09/2026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13/09/2026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m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tmp"/></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hyperlink" Target="https://www.bsp.leeds.sch.uk/year-6-11/" TargetMode="External"/><Relationship Id="rId3" Type="http://schemas.openxmlformats.org/officeDocument/2006/relationships/image" Target="../media/image2.png"/><Relationship Id="rId7" Type="http://schemas.openxmlformats.org/officeDocument/2006/relationships/image" Target="../media/image17.jpeg"/><Relationship Id="rId12" Type="http://schemas.openxmlformats.org/officeDocument/2006/relationships/hyperlink" Target="https://twitter.com/bspleeds" TargetMode="External"/><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www.facebook.com/Bramley-St-Peters-C-of-E-Primary-School-102332001471602" TargetMode="External"/><Relationship Id="rId5" Type="http://schemas.openxmlformats.org/officeDocument/2006/relationships/image" Target="../media/image9.png"/><Relationship Id="rId15" Type="http://schemas.openxmlformats.org/officeDocument/2006/relationships/image" Target="../media/image21.png"/><Relationship Id="rId10" Type="http://schemas.openxmlformats.org/officeDocument/2006/relationships/image" Target="../media/image19.png"/><Relationship Id="rId4" Type="http://schemas.openxmlformats.org/officeDocument/2006/relationships/image" Target="../media/image3.png"/><Relationship Id="rId9" Type="http://schemas.openxmlformats.org/officeDocument/2006/relationships/image" Target="../media/image18.png"/><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0927" y="30774"/>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Autumn 1</a:t>
            </a:r>
            <a:endParaRPr kumimoji="0" lang="en-GB" altLang="en-US" sz="2500" b="0" i="0" u="none" strike="noStrike" cap="none" normalizeH="0" baseline="0" dirty="0">
              <a:ln>
                <a:noFill/>
              </a:ln>
              <a:solidFill>
                <a:srgbClr val="000000"/>
              </a:solidFill>
              <a:effectLst/>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500" dirty="0">
              <a:solidFill>
                <a:srgbClr val="0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500" b="0" i="0" u="none" strike="noStrike" cap="none" normalizeH="0" baseline="0" dirty="0">
              <a:ln>
                <a:noFill/>
              </a:ln>
              <a:solidFill>
                <a:srgbClr val="000000"/>
              </a:solidFill>
              <a:effectLst/>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000" r="4513"/>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07100"/>
            <a:ext cx="6609219" cy="134624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effectLst/>
                <a:latin typeface="+mj-lt"/>
              </a:rPr>
              <a:t>Welcome to the first term of Year 6! We are delighted to begin this exciting and important year with the children. This year, every class in school is named after a tree, and our Year 6 children are proud to belong to Oak and Maple classes. Over the coming weeks, pupils will settle into new routines, build confidence and embrace fresh challenges as they grow as independent learners. Please look out for further information about the Year 6 residential to Robin Wood, which will be shared in due course. Thank you for your continued support; we look forward to working in partnership with you to make the year happy, successful and memorable.</a:t>
            </a: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8031" y="4032987"/>
            <a:ext cx="3215346" cy="213888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r>
              <a:rPr lang="en-US" sz="1200" b="0" i="0" u="none" strike="noStrike" dirty="0">
                <a:solidFill>
                  <a:srgbClr val="000000"/>
                </a:solidFill>
                <a:effectLst/>
                <a:latin typeface="Calibri" panose="020F0502020204030204" pitchFamily="34" charset="0"/>
              </a:rPr>
              <a:t> </a:t>
            </a:r>
            <a:r>
              <a:rPr lang="en-US" sz="1200" b="0" i="0" dirty="0">
                <a:solidFill>
                  <a:srgbClr val="808080"/>
                </a:solidFill>
                <a:effectLst/>
                <a:latin typeface="Calibri" panose="020F0502020204030204" pitchFamily="34" charset="0"/>
              </a:rPr>
              <a:t>​</a:t>
            </a:r>
            <a:endParaRPr lang="en-US" sz="1000" b="0" i="0" dirty="0">
              <a:solidFill>
                <a:srgbClr val="000000"/>
              </a:solidFill>
              <a:effectLst/>
              <a:latin typeface="Segoe UI" panose="020B0502040204020203" pitchFamily="34" charset="0"/>
            </a:endParaRPr>
          </a:p>
          <a:p>
            <a:pPr algn="l" rtl="0" fontAlgn="base"/>
            <a:r>
              <a:rPr lang="en-US" altLang="en-US" sz="1050" b="1" dirty="0">
                <a:solidFill>
                  <a:srgbClr val="000000"/>
                </a:solidFill>
                <a:latin typeface="Calibri" panose="020F0502020204030204" pitchFamily="34" charset="0"/>
              </a:rPr>
              <a:t>Thursday 10th September: </a:t>
            </a:r>
            <a:r>
              <a:rPr lang="en-US" altLang="en-US" sz="1050" dirty="0">
                <a:solidFill>
                  <a:srgbClr val="000000"/>
                </a:solidFill>
                <a:latin typeface="Calibri" panose="020F0502020204030204" pitchFamily="34" charset="0"/>
              </a:rPr>
              <a:t>Robinwood information evening.</a:t>
            </a:r>
          </a:p>
          <a:p>
            <a:pPr algn="l" rtl="0" fontAlgn="base"/>
            <a:r>
              <a:rPr lang="en-US" altLang="en-US" sz="1050" b="1" dirty="0">
                <a:solidFill>
                  <a:srgbClr val="000000"/>
                </a:solidFill>
                <a:latin typeface="Calibri" panose="020F0502020204030204" pitchFamily="34" charset="0"/>
              </a:rPr>
              <a:t>Monday 21</a:t>
            </a:r>
            <a:r>
              <a:rPr lang="en-US" altLang="en-US" sz="1050" b="1" baseline="30000" dirty="0">
                <a:solidFill>
                  <a:srgbClr val="000000"/>
                </a:solidFill>
                <a:latin typeface="Calibri" panose="020F0502020204030204" pitchFamily="34" charset="0"/>
              </a:rPr>
              <a:t>st</a:t>
            </a:r>
            <a:r>
              <a:rPr lang="en-US" altLang="en-US" sz="1050" b="1" dirty="0">
                <a:solidFill>
                  <a:srgbClr val="000000"/>
                </a:solidFill>
                <a:latin typeface="Calibri" panose="020F0502020204030204" pitchFamily="34" charset="0"/>
              </a:rPr>
              <a:t> September</a:t>
            </a:r>
            <a:r>
              <a:rPr lang="en-US" altLang="en-US" sz="1050" dirty="0">
                <a:solidFill>
                  <a:srgbClr val="000000"/>
                </a:solidFill>
                <a:latin typeface="Calibri" panose="020F0502020204030204" pitchFamily="34" charset="0"/>
              </a:rPr>
              <a:t>: Flu vaccinations in school.</a:t>
            </a:r>
          </a:p>
          <a:p>
            <a:pPr algn="l" rtl="0" fontAlgn="base"/>
            <a:r>
              <a:rPr lang="en-US" altLang="en-US" sz="1050" b="1" dirty="0">
                <a:solidFill>
                  <a:srgbClr val="000000"/>
                </a:solidFill>
                <a:latin typeface="Calibri" panose="020F0502020204030204" pitchFamily="34" charset="0"/>
              </a:rPr>
              <a:t>Friday 25</a:t>
            </a:r>
            <a:r>
              <a:rPr lang="en-US" altLang="en-US" sz="1050" b="1" baseline="30000" dirty="0">
                <a:solidFill>
                  <a:srgbClr val="000000"/>
                </a:solidFill>
                <a:latin typeface="Calibri" panose="020F0502020204030204" pitchFamily="34" charset="0"/>
              </a:rPr>
              <a:t>th</a:t>
            </a:r>
            <a:r>
              <a:rPr lang="en-US" altLang="en-US" sz="1050" b="1" dirty="0">
                <a:solidFill>
                  <a:srgbClr val="000000"/>
                </a:solidFill>
                <a:latin typeface="Calibri" panose="020F0502020204030204" pitchFamily="34" charset="0"/>
              </a:rPr>
              <a:t> September</a:t>
            </a:r>
            <a:r>
              <a:rPr lang="en-US" altLang="en-US" sz="1050" dirty="0">
                <a:solidFill>
                  <a:srgbClr val="000000"/>
                </a:solidFill>
                <a:latin typeface="Calibri" panose="020F0502020204030204" pitchFamily="34" charset="0"/>
              </a:rPr>
              <a:t>: Harvest Church Service</a:t>
            </a:r>
          </a:p>
          <a:p>
            <a:pPr algn="l" rtl="0" fontAlgn="base"/>
            <a:r>
              <a:rPr lang="en-US" altLang="en-US" sz="1050" b="1" dirty="0">
                <a:solidFill>
                  <a:srgbClr val="000000"/>
                </a:solidFill>
                <a:latin typeface="Calibri" panose="020F0502020204030204" pitchFamily="34" charset="0"/>
              </a:rPr>
              <a:t>Wednesday 21</a:t>
            </a:r>
            <a:r>
              <a:rPr lang="en-US" altLang="en-US" sz="1050" b="1" baseline="30000" dirty="0">
                <a:solidFill>
                  <a:srgbClr val="000000"/>
                </a:solidFill>
                <a:latin typeface="Calibri" panose="020F0502020204030204" pitchFamily="34" charset="0"/>
              </a:rPr>
              <a:t>st</a:t>
            </a:r>
            <a:r>
              <a:rPr lang="en-US" altLang="en-US" sz="1050" b="1" dirty="0">
                <a:solidFill>
                  <a:srgbClr val="000000"/>
                </a:solidFill>
                <a:latin typeface="Calibri" panose="020F0502020204030204" pitchFamily="34" charset="0"/>
              </a:rPr>
              <a:t> October</a:t>
            </a:r>
            <a:r>
              <a:rPr lang="en-US" altLang="en-US" sz="1050" dirty="0">
                <a:solidFill>
                  <a:srgbClr val="000000"/>
                </a:solidFill>
                <a:latin typeface="Calibri" panose="020F0502020204030204" pitchFamily="34" charset="0"/>
              </a:rPr>
              <a:t>: Parents evening.</a:t>
            </a:r>
          </a:p>
          <a:p>
            <a:pPr algn="l" rtl="0" fontAlgn="base"/>
            <a:endParaRPr lang="en-US" altLang="en-US" sz="1050" dirty="0">
              <a:solidFill>
                <a:srgbClr val="000000"/>
              </a:solidFill>
              <a:latin typeface="Calibri" panose="020F0502020204030204" pitchFamily="34" charset="0"/>
            </a:endParaRPr>
          </a:p>
          <a:p>
            <a:pPr algn="l" rtl="0" fontAlgn="base"/>
            <a:endParaRPr lang="en-US" altLang="en-US" sz="1050" dirty="0">
              <a:solidFill>
                <a:srgbClr val="000000"/>
              </a:solidFill>
              <a:latin typeface="Calibri" panose="020F0502020204030204" pitchFamily="34" charset="0"/>
            </a:endParaRPr>
          </a:p>
          <a:p>
            <a:pPr algn="l" rtl="0" fontAlgn="base"/>
            <a:endParaRPr lang="en-GB" altLang="en-US" sz="1050"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3"/>
            <a:ext cx="3215346" cy="138059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C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C00000"/>
                </a:solidFill>
                <a:effectLst/>
                <a:latin typeface="Modern Love Caps" panose="04070805081001020A01" pitchFamily="82" charset="0"/>
              </a:rPr>
              <a:t>Courage</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356703" y="3963564"/>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6763431"/>
            <a:ext cx="3215346" cy="250592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lvl="0" algn="just" defTabSz="914400" eaLnBrk="0" fontAlgn="base" hangingPunct="0">
              <a:spcBef>
                <a:spcPct val="0"/>
              </a:spcBef>
              <a:spcAft>
                <a:spcPct val="0"/>
              </a:spcAft>
            </a:pPr>
            <a:endParaRPr lang="en-GB" altLang="en-US" sz="1200" dirty="0"/>
          </a:p>
          <a:p>
            <a:pPr lvl="0" algn="just" defTabSz="914400" eaLnBrk="0" fontAlgn="base" hangingPunct="0">
              <a:spcBef>
                <a:spcPct val="0"/>
              </a:spcBef>
              <a:spcAft>
                <a:spcPct val="0"/>
              </a:spcAft>
            </a:pPr>
            <a:r>
              <a:rPr lang="en-GB" altLang="en-US" sz="1200" dirty="0"/>
              <a:t>This term begins with place value, as children are introduced to seven-digit numbers for the first time. During Autumn 1, we will also focus on addition, subtraction and multiplication. Regular practice on TTRS at home will strengthen times-table fluency and support children’s learning in class.</a:t>
            </a: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6227892"/>
            <a:ext cx="3215346" cy="304146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342900" lvl="0" indent="-342900" algn="jus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lvl="0" algn="just"/>
            <a:r>
              <a:rPr lang="en-GB" sz="1200" dirty="0">
                <a:effectLst/>
                <a:latin typeface="Calibri" panose="020F0502020204030204" pitchFamily="34" charset="0"/>
                <a:ea typeface="Calibri" panose="020F0502020204030204" pitchFamily="34" charset="0"/>
                <a:cs typeface="Calibri" panose="020F0502020204030204" pitchFamily="34" charset="0"/>
              </a:rPr>
              <a:t>We are launching our new English programme this half term with an immersive hook designed to bring the wordless picture book </a:t>
            </a:r>
            <a:r>
              <a:rPr lang="en-GB" sz="1200" i="1" dirty="0">
                <a:latin typeface="Calibri" panose="020F0502020204030204" pitchFamily="34" charset="0"/>
                <a:ea typeface="Calibri" panose="020F0502020204030204" pitchFamily="34" charset="0"/>
                <a:cs typeface="Calibri" panose="020F0502020204030204" pitchFamily="34" charset="0"/>
              </a:rPr>
              <a:t>Arrival</a:t>
            </a:r>
            <a:r>
              <a:rPr lang="en-GB" sz="1200" dirty="0">
                <a:latin typeface="Calibri" panose="020F0502020204030204" pitchFamily="34" charset="0"/>
                <a:ea typeface="Calibri" panose="020F0502020204030204" pitchFamily="34" charset="0"/>
                <a:cs typeface="Calibri" panose="020F0502020204030204" pitchFamily="34" charset="0"/>
              </a:rPr>
              <a:t> to life. Children will develop their ideas towards a final fiction piece: an adventure narrative centred on a disaster and inspired by the text. </a:t>
            </a:r>
          </a:p>
          <a:p>
            <a:pPr lvl="0" algn="just"/>
            <a:endParaRPr lang="en-GB" sz="1200" dirty="0">
              <a:latin typeface="Calibri" panose="020F0502020204030204" pitchFamily="34" charset="0"/>
              <a:ea typeface="Calibri" panose="020F0502020204030204" pitchFamily="34" charset="0"/>
              <a:cs typeface="Calibri" panose="020F0502020204030204" pitchFamily="34" charset="0"/>
            </a:endParaRPr>
          </a:p>
          <a:p>
            <a:pPr lvl="0" algn="just"/>
            <a:r>
              <a:rPr lang="en-GB" sz="1200" dirty="0">
                <a:latin typeface="Calibri" panose="020F0502020204030204" pitchFamily="34" charset="0"/>
                <a:ea typeface="Calibri" panose="020F0502020204030204" pitchFamily="34" charset="0"/>
                <a:cs typeface="Calibri" panose="020F0502020204030204" pitchFamily="34" charset="0"/>
              </a:rPr>
              <a:t>For non-fiction, they will write an information text exploring how populations have increased over time, making clear links with this term’s geography topic.</a:t>
            </a:r>
            <a:endParaRPr kumimoji="0" lang="en-GB" altLang="en-US" sz="1200" b="1" i="0" u="none" strike="noStrike" cap="none" normalizeH="0" baseline="0" dirty="0">
              <a:ln>
                <a:noFill/>
              </a:ln>
              <a:solidFill>
                <a:srgbClr val="00800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52378" y="6297315"/>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632372" y="6320166"/>
            <a:ext cx="383367" cy="393650"/>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92553" y="2488572"/>
            <a:ext cx="3215346" cy="165324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8000"/>
                </a:solidFill>
                <a:effectLst/>
                <a:latin typeface="Modern Love Caps" panose="04070805081001020A01" pitchFamily="82" charset="0"/>
              </a:rPr>
              <a:t>Population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8000"/>
                </a:solidFill>
                <a:effectLst/>
                <a:latin typeface="Modern Love Caps" panose="04070805081001020A01" pitchFamily="82" charset="0"/>
              </a:rPr>
              <a:t> </a:t>
            </a:r>
            <a:endParaRPr lang="en-GB" sz="1800" b="1" dirty="0">
              <a:effectLst/>
              <a:latin typeface="Modern Love Caps" panose="04070805081001020A01" pitchFamily="82" charset="0"/>
              <a:ea typeface="Calibri" panose="020F0502020204030204" pitchFamily="34" charset="0"/>
              <a:cs typeface="Arial" panose="020B0604020202020204" pitchFamily="34" charset="0"/>
            </a:endParaRPr>
          </a:p>
          <a:p>
            <a:pPr algn="ctr" defTabSz="914400" eaLnBrk="0" fontAlgn="base" hangingPunct="0">
              <a:spcBef>
                <a:spcPct val="0"/>
              </a:spcBef>
              <a:spcAft>
                <a:spcPct val="0"/>
              </a:spcAft>
            </a:pPr>
            <a:r>
              <a:rPr lang="en-GB" sz="1600" b="1" dirty="0">
                <a:latin typeface="Modern Love Caps" panose="04070805081001020A01" pitchFamily="82" charset="0"/>
                <a:ea typeface="Calibri" panose="020F0502020204030204" pitchFamily="34" charset="0"/>
                <a:cs typeface="Arial" panose="020B0604020202020204" pitchFamily="34" charset="0"/>
              </a:rPr>
              <a:t>How does population change?</a:t>
            </a:r>
            <a:endParaRPr lang="en-GB" sz="1600" dirty="0">
              <a:effectLst/>
              <a:latin typeface="Modern Love Caps" panose="04070805081001020A01" pitchFamily="82"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solidFill>
                <a:srgbClr val="008000"/>
              </a:solidFill>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170351" y="2592760"/>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19531" y="4271048"/>
            <a:ext cx="3215346" cy="243801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dirty="0"/>
              <a:t>This year, Oak and Maple </a:t>
            </a:r>
            <a:r>
              <a:rPr lang="en-GB" altLang="en-US" sz="1200"/>
              <a:t>classes </a:t>
            </a:r>
            <a:r>
              <a:rPr lang="en-GB" altLang="en-US" sz="1200" dirty="0"/>
              <a:t>will have PE on </a:t>
            </a:r>
            <a:r>
              <a:rPr lang="en-GB" altLang="en-US" sz="1200"/>
              <a:t>Tuesdays </a:t>
            </a:r>
            <a:r>
              <a:rPr lang="en-GB" altLang="en-US" sz="1200" dirty="0"/>
              <a:t>and Wednesdays. Children should come to school </a:t>
            </a:r>
            <a:r>
              <a:rPr lang="en-GB" altLang="en-US" sz="1200"/>
              <a:t>wearing their </a:t>
            </a:r>
            <a:r>
              <a:rPr lang="en-GB" altLang="en-US" sz="1200" dirty="0"/>
              <a:t>PE kit on </a:t>
            </a:r>
            <a:r>
              <a:rPr lang="en-GB" altLang="en-US" sz="1200"/>
              <a:t>both </a:t>
            </a:r>
            <a:r>
              <a:rPr lang="en-GB" altLang="en-US" sz="1200" dirty="0"/>
              <a:t>days.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a:t>Year </a:t>
            </a:r>
            <a:r>
              <a:rPr lang="en-GB" altLang="en-US" sz="1200" dirty="0"/>
              <a:t>6 </a:t>
            </a:r>
            <a:r>
              <a:rPr lang="en-GB" altLang="en-US" sz="1200"/>
              <a:t>children may </a:t>
            </a:r>
            <a:r>
              <a:rPr lang="en-GB" altLang="en-US" sz="1200" dirty="0"/>
              <a:t>walk home </a:t>
            </a:r>
            <a:r>
              <a:rPr lang="en-GB" altLang="en-US" sz="1200"/>
              <a:t>independently, </a:t>
            </a:r>
            <a:r>
              <a:rPr lang="en-GB" altLang="en-US" sz="1200" dirty="0"/>
              <a:t>but </a:t>
            </a:r>
            <a:r>
              <a:rPr lang="en-GB" altLang="en-US" sz="1200"/>
              <a:t>only with </a:t>
            </a:r>
            <a:r>
              <a:rPr lang="en-GB" altLang="en-US" sz="1200" dirty="0"/>
              <a:t>written consent from a parent or guardian. Without written consent, children</a:t>
            </a:r>
            <a:r>
              <a:rPr lang="en-GB" altLang="en-US" sz="1200"/>
              <a:t> will remain</a:t>
            </a:r>
            <a:r>
              <a:rPr lang="en-GB" altLang="en-US" sz="1200" dirty="0"/>
              <a:t> in school until they are collected.</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795910" y="4325422"/>
            <a:ext cx="420440" cy="397102"/>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798936" y="6838292"/>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791919" y="8900705"/>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60483" y="885096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newsletter—Spring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000" r="4513"/>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i="0" u="none" strike="noStrike" cap="none" normalizeH="0" baseline="0" dirty="0">
              <a:ln>
                <a:noFill/>
              </a:ln>
              <a:solidFill>
                <a:srgbClr val="00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i="0" u="none" strike="noStrike" cap="none" normalizeH="0" baseline="0" dirty="0">
                <a:ln>
                  <a:noFill/>
                </a:ln>
                <a:solidFill>
                  <a:srgbClr val="000000"/>
                </a:solidFill>
                <a:effectLst/>
              </a:rPr>
              <a:t>In Science, we will explore living things and their habitats, learning how scientists classify the natural world. We will focus on Carl Linnaeus, his contribution to our understanding, and how organisms are grouped by shared characteristics.</a:t>
            </a: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14858" y="1139031"/>
            <a:ext cx="3215346" cy="180526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008000"/>
                </a:solidFill>
                <a:latin typeface="Comic Sans MS" panose="030F0702030302020204" pitchFamily="66" charset="0"/>
              </a:rPr>
              <a:t>People of God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i="0" u="none" strike="noStrike" cap="none" normalizeH="0" baseline="0" dirty="0">
                <a:ln>
                  <a:noFill/>
                </a:ln>
                <a:effectLst/>
                <a:latin typeface="Comic Sans MS" panose="030F0702030302020204" pitchFamily="66" charset="0"/>
              </a:rPr>
              <a:t>How can following God bring freedom and justice?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i="0" u="none" strike="noStrike" cap="none" normalizeH="0" baseline="0" dirty="0">
              <a:ln>
                <a:noFill/>
              </a:ln>
              <a:effectLst/>
              <a:latin typeface="Comic Sans MS" panose="030F0702030302020204"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dirty="0"/>
              <a:t>Children will explore Moses, freedom from slavery in the Exodus and the Ten Commandments, considering how Christians understand freedom, justice and care for others</a:t>
            </a:r>
            <a:r>
              <a:rPr lang="en-GB" altLang="en-US" sz="1200" dirty="0">
                <a:latin typeface="+mj-lt"/>
              </a:rPr>
              <a:t>.</a:t>
            </a:r>
            <a:endParaRPr kumimoji="0" lang="en-GB" altLang="en-US" sz="1200" i="0" u="none" strike="noStrike" cap="none" normalizeH="0" baseline="0" dirty="0">
              <a:ln>
                <a:noFill/>
              </a:ln>
              <a:effectLst/>
              <a:latin typeface="+mj-lt"/>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6082" y="3108705"/>
            <a:ext cx="3215346" cy="207198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panose="04070805081001020A01" pitchFamily="82" charset="0"/>
              </a:rPr>
              <a:t>PSHE</a:t>
            </a:r>
          </a:p>
          <a:p>
            <a:pPr algn="ctr" defTabSz="914400" eaLnBrk="0" fontAlgn="base" hangingPunct="0">
              <a:spcBef>
                <a:spcPct val="0"/>
              </a:spcBef>
              <a:spcAft>
                <a:spcPct val="0"/>
              </a:spcAft>
            </a:pPr>
            <a:r>
              <a:rPr lang="en-GB" altLang="en-US" sz="1600" b="1" dirty="0">
                <a:solidFill>
                  <a:srgbClr val="C00000"/>
                </a:solidFill>
                <a:latin typeface="Twinkl" pitchFamily="2" charset="0"/>
              </a:rPr>
              <a:t>Feeling good </a:t>
            </a:r>
            <a:r>
              <a:rPr lang="en-GB" altLang="en-US" sz="1600" b="1">
                <a:solidFill>
                  <a:srgbClr val="C00000"/>
                </a:solidFill>
                <a:latin typeface="Twinkl" pitchFamily="2" charset="0"/>
              </a:rPr>
              <a:t>and being me.</a:t>
            </a:r>
            <a:endParaRPr lang="en-GB" altLang="en-US" sz="1600" b="1" dirty="0">
              <a:solidFill>
                <a:srgbClr val="C00000"/>
              </a:solidFill>
              <a:latin typeface="Twinkl" pitchFamily="2" charset="0"/>
            </a:endParaRPr>
          </a:p>
          <a:p>
            <a:pPr algn="ctr" defTabSz="914400" eaLnBrk="0" fontAlgn="base" hangingPunct="0">
              <a:spcBef>
                <a:spcPct val="0"/>
              </a:spcBef>
              <a:spcAft>
                <a:spcPct val="0"/>
              </a:spcAft>
            </a:pPr>
            <a:endParaRPr lang="en-GB" altLang="en-US" sz="1600" b="1" dirty="0">
              <a:solidFill>
                <a:srgbClr val="C00000"/>
              </a:solidFill>
              <a:latin typeface="Twinkl" pitchFamily="2" charset="0"/>
            </a:endParaRPr>
          </a:p>
          <a:p>
            <a:pPr algn="just" defTabSz="914400" eaLnBrk="0" fontAlgn="base" hangingPunct="0">
              <a:spcBef>
                <a:spcPct val="0"/>
              </a:spcBef>
              <a:spcAft>
                <a:spcPct val="0"/>
              </a:spcAft>
            </a:pPr>
            <a:r>
              <a:rPr lang="en-GB" altLang="en-US" sz="1200" dirty="0"/>
              <a:t>Children will learn to treat themselves and others with compassion, using positive self-talk to support wellbeing. They will challenge stereotypes and practise how to respond safely and seek help in an emergency.</a:t>
            </a: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05426" y="3067682"/>
            <a:ext cx="3215346" cy="281354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800" dirty="0">
                <a:solidFill>
                  <a:srgbClr val="000000"/>
                </a:solidFill>
                <a:latin typeface="Modern Love Caps" panose="04070805081001020A01" pitchFamily="82" charset="0"/>
              </a:rPr>
              <a:t>Art</a:t>
            </a:r>
            <a:endParaRPr lang="en-GB" altLang="en-US" sz="2000" dirty="0">
              <a:solidFill>
                <a:srgbClr val="0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solidFill>
                  <a:srgbClr val="008000"/>
                </a:solidFill>
                <a:latin typeface="Twinkl" pitchFamily="2" charset="0"/>
              </a:rPr>
              <a:t>Painting and mixed media</a:t>
            </a:r>
            <a:endParaRPr kumimoji="0" lang="en-GB" altLang="en-US" sz="14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b="1" dirty="0">
              <a:latin typeface="Twinkl"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b="0" dirty="0"/>
              <a:t>In this unit, children will explore how artists use painting to tell stories, express ideas and communicate messages. They will analyse figurative and abstract artwork, considering composition, colour and meaning, before experimenting with techniques in their sketchbooks. Pupils will research an artist, plan and refine their ideas, then create an independent final piece using materials chosen for a particular effect.</a:t>
            </a:r>
            <a:endParaRPr kumimoji="0" lang="en-GB" altLang="en-US" sz="1200" b="1" i="0" u="none" strike="noStrike" cap="none" normalizeH="0" baseline="0" dirty="0">
              <a:ln>
                <a:noFill/>
              </a:ln>
              <a:solidFill>
                <a:srgbClr val="008000"/>
              </a:solidFill>
              <a:effectLst/>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126082" y="5338113"/>
            <a:ext cx="3215346" cy="184077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panose="04070805081001020A01" pitchFamily="82" charset="0"/>
              </a:rPr>
              <a:t>Geography</a:t>
            </a:r>
            <a:endParaRPr lang="en-GB" altLang="en-US" sz="2000" dirty="0">
              <a:solidFill>
                <a:srgbClr val="C00000"/>
              </a:solidFill>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algn="just" defTabSz="914400" eaLnBrk="0" fontAlgn="base" hangingPunct="0">
              <a:spcBef>
                <a:spcPct val="0"/>
              </a:spcBef>
              <a:spcAft>
                <a:spcPct val="0"/>
              </a:spcAft>
            </a:pPr>
            <a:r>
              <a:rPr lang="en-GB" sz="1200" dirty="0">
                <a:solidFill>
                  <a:srgbClr val="000000"/>
                </a:solidFill>
                <a:effectLst/>
                <a:ea typeface="Calibri" panose="020F0502020204030204" pitchFamily="34" charset="0"/>
                <a:cs typeface="Times New Roman" panose="02020603050405020304" pitchFamily="18" charset="0"/>
              </a:rPr>
              <a:t>In </a:t>
            </a:r>
            <a:r>
              <a:rPr lang="en-GB" sz="1200" dirty="0">
                <a:solidFill>
                  <a:srgbClr val="000000"/>
                </a:solidFill>
                <a:ea typeface="Calibri" panose="020F0502020204030204" pitchFamily="34" charset="0"/>
                <a:cs typeface="Times New Roman" panose="02020603050405020304" pitchFamily="18" charset="0"/>
              </a:rPr>
              <a:t>our</a:t>
            </a:r>
            <a:r>
              <a:rPr lang="en-GB" sz="1200" dirty="0">
                <a:solidFill>
                  <a:srgbClr val="000000"/>
                </a:solidFill>
                <a:effectLst/>
                <a:ea typeface="Calibri" panose="020F0502020204030204" pitchFamily="34" charset="0"/>
                <a:cs typeface="Times New Roman" panose="02020603050405020304" pitchFamily="18" charset="0"/>
              </a:rPr>
              <a:t> “Why does population change?” unit, children will investigate global population distribution and the reasons populations grow or decline. They will explore birth and death rates, migration and climate change, then use local fieldwork to consider environmental impacts.</a:t>
            </a:r>
            <a:endParaRPr kumimoji="0" lang="en-GB" altLang="en-US" sz="1200" b="1" i="0" u="none" strike="noStrike" cap="none" normalizeH="0" baseline="0" dirty="0">
              <a:ln>
                <a:noFill/>
              </a:ln>
              <a:solidFill>
                <a:srgbClr val="008000"/>
              </a:solidFill>
              <a:effectLst/>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7458118"/>
            <a:ext cx="3215346" cy="1852603"/>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sz="1200" dirty="0"/>
              <a:t>Homework is handed out on a Friday and collected in on the following Monday. Please ensure that homework is completed and well-presented.</a:t>
            </a:r>
            <a:endParaRPr lang="en-GB" altLang="en-US" sz="1200" dirty="0"/>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200" dirty="0"/>
              <a:t>It is encouraged that children regularly access Spelling Shed and TTRS and read regularly at home to.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798936" y="1162172"/>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17461" y="1198133"/>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5036" y="3059866"/>
            <a:ext cx="313262" cy="399618"/>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8">
            <a:extLst>
              <a:ext uri="{28A0092B-C50C-407E-A947-70E740481C1C}">
                <a14:useLocalDpi xmlns:a14="http://schemas.microsoft.com/office/drawing/2010/main" val="0"/>
              </a:ext>
            </a:extLst>
          </a:blip>
          <a:srcRect l="1445" t="3593" r="57934" b="62637"/>
          <a:stretch/>
        </p:blipFill>
        <p:spPr>
          <a:xfrm>
            <a:off x="3617779" y="3139564"/>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9">
            <a:extLst>
              <a:ext uri="{28A0092B-C50C-407E-A947-70E740481C1C}">
                <a14:useLocalDpi xmlns:a14="http://schemas.microsoft.com/office/drawing/2010/main" val="0"/>
              </a:ext>
            </a:extLst>
          </a:blip>
          <a:srcRect l="57318" t="9846" r="2117" b="56529"/>
          <a:stretch/>
        </p:blipFill>
        <p:spPr>
          <a:xfrm>
            <a:off x="6157432" y="3086544"/>
            <a:ext cx="407199" cy="477491"/>
          </a:xfrm>
          <a:prstGeom prst="rect">
            <a:avLst/>
          </a:prstGeom>
        </p:spPr>
      </p:pic>
      <p:pic>
        <p:nvPicPr>
          <p:cNvPr id="20" name="Picture 19">
            <a:extLst>
              <a:ext uri="{FF2B5EF4-FFF2-40B4-BE49-F238E27FC236}">
                <a16:creationId xmlns:a16="http://schemas.microsoft.com/office/drawing/2014/main" id="{1D43262D-2469-91B8-C048-0103510DB6D5}"/>
              </a:ext>
            </a:extLst>
          </p:cNvPr>
          <p:cNvPicPr>
            <a:picLocks noChangeAspect="1"/>
          </p:cNvPicPr>
          <p:nvPr/>
        </p:nvPicPr>
        <p:blipFill rotWithShape="1">
          <a:blip r:embed="rId5">
            <a:extLst>
              <a:ext uri="{28A0092B-C50C-407E-A947-70E740481C1C}">
                <a14:useLocalDpi xmlns:a14="http://schemas.microsoft.com/office/drawing/2010/main" val="0"/>
              </a:ext>
            </a:extLst>
          </a:blip>
          <a:srcRect l="60465" t="38401" r="6647" b="41543"/>
          <a:stretch/>
        </p:blipFill>
        <p:spPr>
          <a:xfrm>
            <a:off x="2744860" y="5528334"/>
            <a:ext cx="546273" cy="471263"/>
          </a:xfrm>
          <a:prstGeom prst="rect">
            <a:avLst/>
          </a:prstGeom>
        </p:spPr>
      </p:pic>
      <p:pic>
        <p:nvPicPr>
          <p:cNvPr id="24" name="Picture 23">
            <a:extLst>
              <a:ext uri="{FF2B5EF4-FFF2-40B4-BE49-F238E27FC236}">
                <a16:creationId xmlns:a16="http://schemas.microsoft.com/office/drawing/2014/main" id="{B5FE6C6E-D6A6-18C0-9889-265B5224684B}"/>
              </a:ext>
            </a:extLst>
          </p:cNvPr>
          <p:cNvPicPr>
            <a:picLocks noChangeAspect="1"/>
          </p:cNvPicPr>
          <p:nvPr/>
        </p:nvPicPr>
        <p:blipFill rotWithShape="1">
          <a:blip r:embed="rId5">
            <a:extLst>
              <a:ext uri="{28A0092B-C50C-407E-A947-70E740481C1C}">
                <a14:useLocalDpi xmlns:a14="http://schemas.microsoft.com/office/drawing/2010/main" val="0"/>
              </a:ext>
            </a:extLst>
          </a:blip>
          <a:srcRect l="9745" t="69647" r="66241" b="11841"/>
          <a:stretch/>
        </p:blipFill>
        <p:spPr>
          <a:xfrm>
            <a:off x="234461" y="5550965"/>
            <a:ext cx="410888" cy="391402"/>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0800000" flipV="1">
            <a:off x="233640" y="7525100"/>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868093"/>
            <a:ext cx="3215346" cy="144262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R="0" lvl="0" defTabSz="914400" rtl="0" eaLnBrk="0" fontAlgn="base" latinLnBrk="0" hangingPunct="0">
              <a:lnSpc>
                <a:spcPct val="100000"/>
              </a:lnSpc>
              <a:spcBef>
                <a:spcPct val="0"/>
              </a:spcBef>
              <a:spcAft>
                <a:spcPct val="0"/>
              </a:spcAft>
              <a:buClrTx/>
              <a:buSzTx/>
              <a:tabLst/>
            </a:pPr>
            <a:r>
              <a:rPr lang="en-GB" sz="1200" dirty="0">
                <a:latin typeface="Calibri "/>
              </a:rPr>
              <a:t>Please note that we will be moving to Arbor for communication over the next half term.</a:t>
            </a:r>
          </a:p>
          <a:p>
            <a:pPr marR="0" lvl="0" defTabSz="914400" rtl="0" eaLnBrk="0" fontAlgn="base" latinLnBrk="0" hangingPunct="0">
              <a:lnSpc>
                <a:spcPct val="100000"/>
              </a:lnSpc>
              <a:spcBef>
                <a:spcPct val="0"/>
              </a:spcBef>
              <a:spcAft>
                <a:spcPct val="0"/>
              </a:spcAft>
              <a:buClrTx/>
              <a:buSzTx/>
              <a:tabLst/>
            </a:pPr>
            <a:endParaRPr kumimoji="0" lang="en-GB" altLang="en-US" sz="1200" i="0" u="none" strike="noStrike" cap="none" normalizeH="0" baseline="0" dirty="0">
              <a:ln>
                <a:noFill/>
              </a:ln>
              <a:effectLst/>
              <a:latin typeface="Calibri "/>
            </a:endParaRPr>
          </a:p>
          <a:p>
            <a:pPr marR="0" lvl="0" defTabSz="914400" rtl="0" eaLnBrk="0" fontAlgn="base" latinLnBrk="0" hangingPunct="0">
              <a:lnSpc>
                <a:spcPct val="100000"/>
              </a:lnSpc>
              <a:spcBef>
                <a:spcPct val="0"/>
              </a:spcBef>
              <a:spcAft>
                <a:spcPct val="0"/>
              </a:spcAft>
              <a:buClrTx/>
              <a:buSzTx/>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1"/>
              </a:rPr>
              <a:t>Facebook</a:t>
            </a:r>
            <a:r>
              <a:rPr lang="en-GB" altLang="en-US" sz="1200" dirty="0">
                <a:latin typeface="Calibri "/>
              </a:rPr>
              <a:t>, </a:t>
            </a:r>
            <a:r>
              <a:rPr lang="en-GB" altLang="en-US" sz="1200" dirty="0">
                <a:latin typeface="Calibri "/>
                <a:hlinkClick r:id="rId12"/>
              </a:rPr>
              <a:t>Twitter</a:t>
            </a:r>
            <a:r>
              <a:rPr lang="en-GB" altLang="en-US" sz="1200" dirty="0">
                <a:latin typeface="Calibri "/>
              </a:rPr>
              <a:t> and </a:t>
            </a:r>
            <a:r>
              <a:rPr lang="en-GB" altLang="en-US" sz="1200" dirty="0">
                <a:latin typeface="Calibri "/>
                <a:hlinkClick r:id="rId13"/>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3497620" y="5999597"/>
            <a:ext cx="3215346" cy="159975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panose="04070805081001020A01" pitchFamily="82" charset="0"/>
              </a:rPr>
              <a:t>PE</a:t>
            </a:r>
            <a:endParaRPr lang="en-GB" altLang="en-US" sz="2400" dirty="0">
              <a:solidFill>
                <a:srgbClr val="C00000"/>
              </a:solidFill>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The topics for our PE sessions this half term include:</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Athletics </a:t>
            </a:r>
            <a:r>
              <a:rPr lang="en-GB" altLang="en-US" sz="1200" dirty="0"/>
              <a:t>on Tuesdays with Mrs Bell and Mrs </a:t>
            </a:r>
            <a:r>
              <a:rPr lang="en-GB" altLang="en-US" sz="1200" dirty="0" err="1"/>
              <a:t>Akhondi</a:t>
            </a:r>
            <a:r>
              <a:rPr lang="en-GB" altLang="en-US" sz="1200" dirty="0"/>
              <a:t>.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Invasion games </a:t>
            </a:r>
            <a:r>
              <a:rPr lang="en-GB" altLang="en-US" sz="1200" dirty="0"/>
              <a:t>on Wednesday with Miss Gatehouse and Mrs McHugh.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041547" y="6077651"/>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98505" y="7838766"/>
            <a:ext cx="522983" cy="3831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B275FFF42FCA648B3912EAE3301535F" ma:contentTypeVersion="3" ma:contentTypeDescription="Create a new document." ma:contentTypeScope="" ma:versionID="f9f8fdc233d15d6c7454d9f7566ea9e8">
  <xsd:schema xmlns:xsd="http://www.w3.org/2001/XMLSchema" xmlns:xs="http://www.w3.org/2001/XMLSchema" xmlns:p="http://schemas.microsoft.com/office/2006/metadata/properties" xmlns:ns2="7dad0851-c0b6-449b-b01e-d064ed9fe91b" targetNamespace="http://schemas.microsoft.com/office/2006/metadata/properties" ma:root="true" ma:fieldsID="14d3985a0098fccc7d7fec7159a418c8" ns2:_="">
    <xsd:import namespace="7dad0851-c0b6-449b-b01e-d064ed9fe91b"/>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dad0851-c0b6-449b-b01e-d064ed9fe9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4B377B7-EE12-4B1A-8490-BEAD6A28526B}"/>
</file>

<file path=customXml/itemProps2.xml><?xml version="1.0" encoding="utf-8"?>
<ds:datastoreItem xmlns:ds="http://schemas.openxmlformats.org/officeDocument/2006/customXml" ds:itemID="{537556D4-3AA1-4409-9250-F0D596D584D7}"/>
</file>

<file path=customXml/itemProps3.xml><?xml version="1.0" encoding="utf-8"?>
<ds:datastoreItem xmlns:ds="http://schemas.openxmlformats.org/officeDocument/2006/customXml" ds:itemID="{730067C9-2126-46B0-A0A7-0C7517850377}"/>
</file>

<file path=docProps/app.xml><?xml version="1.0" encoding="utf-8"?>
<Properties xmlns="http://schemas.openxmlformats.org/officeDocument/2006/extended-properties" xmlns:vt="http://schemas.openxmlformats.org/officeDocument/2006/docPropsVTypes">
  <Template>Office Theme</Template>
  <TotalTime>684</TotalTime>
  <Words>761</Words>
  <Application>Microsoft Office PowerPoint</Application>
  <PresentationFormat>A4 Paper (210x297 mm)</PresentationFormat>
  <Paragraphs>88</Paragraphs>
  <Slides>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vt:i4>
      </vt:variant>
    </vt:vector>
  </HeadingPairs>
  <TitlesOfParts>
    <vt:vector size="14" baseType="lpstr">
      <vt:lpstr>Arial</vt:lpstr>
      <vt:lpstr>Calibri</vt:lpstr>
      <vt:lpstr>Calibri </vt:lpstr>
      <vt:lpstr>Calibri Light</vt:lpstr>
      <vt:lpstr>Comic Sans MS</vt:lpstr>
      <vt:lpstr>Modern Love</vt:lpstr>
      <vt:lpstr>Modern Love Caps</vt:lpstr>
      <vt:lpstr>Segoe UI</vt:lpstr>
      <vt:lpstr>Symbol</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Amanda Gatehouse</cp:lastModifiedBy>
  <cp:revision>8</cp:revision>
  <dcterms:created xsi:type="dcterms:W3CDTF">2022-08-07T11:30:02Z</dcterms:created>
  <dcterms:modified xsi:type="dcterms:W3CDTF">2026-09-13T21:02:46Z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0x0101001B275FFF42FCA648B3912EAE3301535F</vt:lpwstr>
  </property>
</Properties>
</file>