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E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3" d="100"/>
          <a:sy n="43" d="100"/>
        </p:scale>
        <p:origin x="2216"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 Shoesmith" userId="8843bcc9-b81d-433c-b4fd-ead1a6fa90f2" providerId="ADAL" clId="{9CEDAA60-D692-45F6-AD19-9D04D40B3C5A}"/>
    <pc:docChg chg="modSld">
      <pc:chgData name="Liz Shoesmith" userId="8843bcc9-b81d-433c-b4fd-ead1a6fa90f2" providerId="ADAL" clId="{9CEDAA60-D692-45F6-AD19-9D04D40B3C5A}" dt="2026-04-22T09:24:54.671" v="194" actId="20577"/>
      <pc:docMkLst>
        <pc:docMk/>
      </pc:docMkLst>
      <pc:sldChg chg="modSp mod">
        <pc:chgData name="Liz Shoesmith" userId="8843bcc9-b81d-433c-b4fd-ead1a6fa90f2" providerId="ADAL" clId="{9CEDAA60-D692-45F6-AD19-9D04D40B3C5A}" dt="2026-04-22T09:24:54.671" v="194" actId="20577"/>
        <pc:sldMkLst>
          <pc:docMk/>
          <pc:sldMk cId="200614865" sldId="257"/>
        </pc:sldMkLst>
        <pc:spChg chg="mod">
          <ac:chgData name="Liz Shoesmith" userId="8843bcc9-b81d-433c-b4fd-ead1a6fa90f2" providerId="ADAL" clId="{9CEDAA60-D692-45F6-AD19-9D04D40B3C5A}" dt="2026-04-22T09:24:44.033" v="191" actId="20577"/>
          <ac:spMkLst>
            <pc:docMk/>
            <pc:sldMk cId="200614865" sldId="257"/>
            <ac:spMk id="12" creationId="{FA2E9399-05CD-C6C9-9F85-E5C869223A87}"/>
          </ac:spMkLst>
        </pc:spChg>
        <pc:spChg chg="mod">
          <ac:chgData name="Liz Shoesmith" userId="8843bcc9-b81d-433c-b4fd-ead1a6fa90f2" providerId="ADAL" clId="{9CEDAA60-D692-45F6-AD19-9D04D40B3C5A}" dt="2026-04-22T09:24:54.671" v="194" actId="20577"/>
          <ac:spMkLst>
            <pc:docMk/>
            <pc:sldMk cId="200614865" sldId="257"/>
            <ac:spMk id="13" creationId="{6CC02EB3-1678-ADC5-C525-7A6278510E53}"/>
          </ac:spMkLst>
        </pc:spChg>
        <pc:spChg chg="mod">
          <ac:chgData name="Liz Shoesmith" userId="8843bcc9-b81d-433c-b4fd-ead1a6fa90f2" providerId="ADAL" clId="{9CEDAA60-D692-45F6-AD19-9D04D40B3C5A}" dt="2026-04-22T09:22:49.134" v="186" actId="20577"/>
          <ac:spMkLst>
            <pc:docMk/>
            <pc:sldMk cId="200614865" sldId="257"/>
            <ac:spMk id="17" creationId="{5DC2254A-F57E-C11B-516B-5AA45B2F07C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22/04/2026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2897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22/04/2026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714979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751B3C-2C81-45AC-B7E7-E5D7E9F351C0}" type="datetimeFigureOut">
              <a:rPr lang="en-GB" smtClean="0"/>
              <a:t>22/04/2026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946110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751B3C-2C81-45AC-B7E7-E5D7E9F351C0}" type="datetimeFigureOut">
              <a:rPr lang="en-GB" smtClean="0"/>
              <a:t>22/04/2026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092489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751B3C-2C81-45AC-B7E7-E5D7E9F351C0}" type="datetimeFigureOut">
              <a:rPr lang="en-GB" smtClean="0"/>
              <a:t>22/04/2026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512301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751B3C-2C81-45AC-B7E7-E5D7E9F351C0}" type="datetimeFigureOut">
              <a:rPr lang="en-GB" smtClean="0"/>
              <a:t>22/04/2026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808552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51B3C-2C81-45AC-B7E7-E5D7E9F351C0}" type="datetimeFigureOut">
              <a:rPr lang="en-GB" smtClean="0"/>
              <a:t>22/04/2026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430796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22/04/2026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342923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22/04/2026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37856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22/04/2026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982247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22/04/2026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69759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5751B3C-2C81-45AC-B7E7-E5D7E9F351C0}" type="datetimeFigureOut">
              <a:rPr lang="en-GB" smtClean="0"/>
              <a:t>22/04/2026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4CBE32A-3EF9-45BB-B81E-3AE8EF1F9334}" type="slidenum">
              <a:rPr lang="en-GB" smtClean="0"/>
              <a:t>‹#›</a:t>
            </a:fld>
            <a:endParaRPr lang="en-GB"/>
          </a:p>
        </p:txBody>
      </p:sp>
    </p:spTree>
    <p:extLst>
      <p:ext uri="{BB962C8B-B14F-4D97-AF65-F5344CB8AC3E}">
        <p14:creationId xmlns:p14="http://schemas.microsoft.com/office/powerpoint/2010/main" val="31852778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tmp"/><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tmp"/></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hyperlink" Target="https://www.bsp.leeds.sch.uk/year-1-9/" TargetMode="External"/><Relationship Id="rId18" Type="http://schemas.openxmlformats.org/officeDocument/2006/relationships/image" Target="../media/image22.png"/><Relationship Id="rId3" Type="http://schemas.openxmlformats.org/officeDocument/2006/relationships/image" Target="../media/image2.png"/><Relationship Id="rId7" Type="http://schemas.openxmlformats.org/officeDocument/2006/relationships/image" Target="../media/image17.jpeg"/><Relationship Id="rId12" Type="http://schemas.openxmlformats.org/officeDocument/2006/relationships/hyperlink" Target="https://twitter.com/bspleeds" TargetMode="External"/><Relationship Id="rId17" Type="http://schemas.openxmlformats.org/officeDocument/2006/relationships/image" Target="../media/image15.png"/><Relationship Id="rId2" Type="http://schemas.openxmlformats.org/officeDocument/2006/relationships/image" Target="../media/image1.png"/><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hyperlink" Target="https://www.facebook.com/Bramley-St-Peters-C-of-E-Primary-School-102332001471602" TargetMode="External"/><Relationship Id="rId5" Type="http://schemas.openxmlformats.org/officeDocument/2006/relationships/image" Target="../media/image9.png"/><Relationship Id="rId15" Type="http://schemas.openxmlformats.org/officeDocument/2006/relationships/image" Target="../media/image21.png"/><Relationship Id="rId10" Type="http://schemas.openxmlformats.org/officeDocument/2006/relationships/image" Target="../media/image19.png"/><Relationship Id="rId4" Type="http://schemas.openxmlformats.org/officeDocument/2006/relationships/image" Target="../media/image3.png"/><Relationship Id="rId9" Type="http://schemas.openxmlformats.org/officeDocument/2006/relationships/image" Target="../media/image18.png"/><Relationship Id="rId1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6 newsletter—</a:t>
            </a:r>
            <a:r>
              <a:rPr lang="en-GB" altLang="en-US" sz="2500" dirty="0">
                <a:solidFill>
                  <a:srgbClr val="000000"/>
                </a:solidFill>
                <a:latin typeface="Modern Love Caps" panose="04070805081001020A01" pitchFamily="82" charset="0"/>
              </a:rPr>
              <a:t>summer</a:t>
            </a:r>
            <a:r>
              <a:rPr kumimoji="0" lang="en-GB" altLang="en-US" sz="2500" b="0" i="0" u="none" strike="noStrike" cap="none" normalizeH="0" baseline="0" dirty="0">
                <a:ln>
                  <a:noFill/>
                </a:ln>
                <a:solidFill>
                  <a:srgbClr val="000000"/>
                </a:solidFill>
                <a:effectLst/>
                <a:latin typeface="Modern Love Caps" panose="04070805081001020A01" pitchFamily="82" charset="0"/>
              </a:rPr>
              <a:t> 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731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26" name="Text Box 23">
            <a:extLst>
              <a:ext uri="{FF2B5EF4-FFF2-40B4-BE49-F238E27FC236}">
                <a16:creationId xmlns:a16="http://schemas.microsoft.com/office/drawing/2014/main" id="{71AA5C8C-2BC0-160A-6907-945207F1E7E3}"/>
              </a:ext>
            </a:extLst>
          </p:cNvPr>
          <p:cNvSpPr txBox="1">
            <a:spLocks noChangeArrowheads="1"/>
          </p:cNvSpPr>
          <p:nvPr/>
        </p:nvSpPr>
        <p:spPr bwMode="auto">
          <a:xfrm>
            <a:off x="124390" y="1010010"/>
            <a:ext cx="6609219" cy="1467378"/>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Year 6 SATs are fast approaching, the children will be working hard in these last few weeks to revise aspects of maths, grammar and reading that they find difficult within school. We are very impressed with the continued hard work and positive attitude that the children have displayed to their learning and they have made excellent use of the revision guides we gave them in Spring Term. Please help us by encouraging your child to keep up the great work – not long left! You can also support your child by ensuring they are getting enough sleep and have a good breakfast before they come to school. We will be running a breakfast club for Year 6 during SATS week, which your child is welcome to come along to from 8am each morning (Mon-Thurs). At the end of SATs Week, we will be hosting a party for the children to celebrate all their hard work.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8" name="Text Box 23">
            <a:extLst>
              <a:ext uri="{FF2B5EF4-FFF2-40B4-BE49-F238E27FC236}">
                <a16:creationId xmlns:a16="http://schemas.microsoft.com/office/drawing/2014/main" id="{B28CA51A-F897-AD98-D8F1-447ED78A11BC}"/>
              </a:ext>
            </a:extLst>
          </p:cNvPr>
          <p:cNvSpPr txBox="1">
            <a:spLocks noChangeArrowheads="1"/>
          </p:cNvSpPr>
          <p:nvPr/>
        </p:nvSpPr>
        <p:spPr bwMode="auto">
          <a:xfrm>
            <a:off x="3494634" y="4264591"/>
            <a:ext cx="3215346" cy="166857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Key dates</a:t>
            </a:r>
            <a:endParaRPr kumimoji="0" lang="en-GB" altLang="en-US" sz="1200" b="0"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t>Monday 4</a:t>
            </a:r>
            <a:r>
              <a:rPr lang="en-GB" altLang="en-US" sz="1200" b="1" baseline="30000" dirty="0"/>
              <a:t>th</a:t>
            </a:r>
            <a:r>
              <a:rPr lang="en-GB" altLang="en-US" sz="1200" b="1" dirty="0"/>
              <a:t> May – </a:t>
            </a:r>
            <a:r>
              <a:rPr lang="en-GB" altLang="en-US" sz="1200" dirty="0"/>
              <a:t>Bank Holiday Monday</a:t>
            </a:r>
            <a:endParaRPr lang="en-GB" altLang="en-US" sz="1200" b="1" dirty="0"/>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t>Monday 11</a:t>
            </a:r>
            <a:r>
              <a:rPr lang="en-GB" altLang="en-US" sz="1200" b="1" baseline="30000" dirty="0"/>
              <a:t>th</a:t>
            </a:r>
            <a:r>
              <a:rPr lang="en-GB" altLang="en-US" sz="1200" b="1" dirty="0"/>
              <a:t> – Thursday 14</a:t>
            </a:r>
            <a:r>
              <a:rPr lang="en-GB" altLang="en-US" sz="1200" b="1" baseline="30000" dirty="0"/>
              <a:t>th</a:t>
            </a:r>
            <a:r>
              <a:rPr lang="en-GB" altLang="en-US" sz="1200" b="1" dirty="0"/>
              <a:t> May  </a:t>
            </a:r>
            <a:r>
              <a:rPr lang="en-GB" altLang="en-US" sz="1200" dirty="0"/>
              <a:t>– SATS week</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t>Tuesday 19</a:t>
            </a:r>
            <a:r>
              <a:rPr lang="en-GB" altLang="en-US" sz="1200" b="1" baseline="30000" dirty="0"/>
              <a:t>th</a:t>
            </a:r>
            <a:r>
              <a:rPr lang="en-GB" altLang="en-US" sz="1200" b="1" dirty="0"/>
              <a:t> May – </a:t>
            </a:r>
            <a:r>
              <a:rPr lang="en-GB" altLang="en-US" sz="1200" dirty="0"/>
              <a:t>Pentecost services at 10am at St Peter’s Church</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t>Friday 22nd May – </a:t>
            </a:r>
            <a:r>
              <a:rPr lang="en-GB" altLang="en-US" sz="1200" dirty="0"/>
              <a:t>Brownlee Triathlon and break up for Half Term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2" name="Text Box 23">
            <a:extLst>
              <a:ext uri="{FF2B5EF4-FFF2-40B4-BE49-F238E27FC236}">
                <a16:creationId xmlns:a16="http://schemas.microsoft.com/office/drawing/2014/main" id="{75B85901-017A-EF5A-BE3C-A7ECA40C0B98}"/>
              </a:ext>
            </a:extLst>
          </p:cNvPr>
          <p:cNvSpPr txBox="1">
            <a:spLocks noChangeArrowheads="1"/>
          </p:cNvSpPr>
          <p:nvPr/>
        </p:nvSpPr>
        <p:spPr bwMode="auto">
          <a:xfrm>
            <a:off x="3498031" y="2526942"/>
            <a:ext cx="3215346" cy="163072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Our Christian value this half term is…</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2000" dirty="0">
              <a:solidFill>
                <a:srgbClr val="C00000"/>
              </a:solidFill>
              <a:latin typeface="Modern Love Caps" panose="04070805081001020A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C00000"/>
                </a:solidFill>
                <a:latin typeface="Modern Love Caps" panose="04070805081001020A01" pitchFamily="82" charset="0"/>
              </a:rPr>
              <a:t>PRAYER</a:t>
            </a:r>
            <a:endParaRPr kumimoji="0" lang="en-GB" altLang="en-US" sz="2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8000"/>
                </a:solidFill>
                <a:effectLst/>
                <a:latin typeface="Comic Sans MS" panose="030F0702030302020204" pitchFamily="66"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31" name="Picture 1030" descr="A picture containing text&#10;&#10;Description automatically generated">
            <a:extLst>
              <a:ext uri="{FF2B5EF4-FFF2-40B4-BE49-F238E27FC236}">
                <a16:creationId xmlns:a16="http://schemas.microsoft.com/office/drawing/2014/main" id="{C40A733D-2C9E-C0C0-19A7-9B29CA2E23E4}"/>
              </a:ext>
            </a:extLst>
          </p:cNvPr>
          <p:cNvPicPr>
            <a:picLocks noChangeAspect="1"/>
          </p:cNvPicPr>
          <p:nvPr/>
        </p:nvPicPr>
        <p:blipFill rotWithShape="1">
          <a:blip r:embed="rId5">
            <a:extLst>
              <a:ext uri="{28A0092B-C50C-407E-A947-70E740481C1C}">
                <a14:useLocalDpi xmlns:a14="http://schemas.microsoft.com/office/drawing/2010/main" val="0"/>
              </a:ext>
            </a:extLst>
          </a:blip>
          <a:srcRect l="28364" t="46404" r="44021" b="32204"/>
          <a:stretch/>
        </p:blipFill>
        <p:spPr>
          <a:xfrm>
            <a:off x="6401121" y="4235900"/>
            <a:ext cx="391886" cy="429431"/>
          </a:xfrm>
          <a:prstGeom prst="rect">
            <a:avLst/>
          </a:prstGeom>
        </p:spPr>
      </p:pic>
      <p:sp>
        <p:nvSpPr>
          <p:cNvPr id="62" name="Text Box 23">
            <a:extLst>
              <a:ext uri="{FF2B5EF4-FFF2-40B4-BE49-F238E27FC236}">
                <a16:creationId xmlns:a16="http://schemas.microsoft.com/office/drawing/2014/main" id="{639108DE-7527-BDE8-329F-79A3C5AA8FCF}"/>
              </a:ext>
            </a:extLst>
          </p:cNvPr>
          <p:cNvSpPr txBox="1">
            <a:spLocks noChangeArrowheads="1"/>
          </p:cNvSpPr>
          <p:nvPr/>
        </p:nvSpPr>
        <p:spPr bwMode="auto">
          <a:xfrm>
            <a:off x="119531" y="6245700"/>
            <a:ext cx="3215346" cy="302366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Maths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t>The children will be using the White Rose Maths scheme of work to continue learning the KS2 Maths Curriculum. We will be continuing to revisit previous topics to build on prior knowledge.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dirty="0"/>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t>In these last few weeks before SATS, please encourage your child to independently use the revision guides we provided. If your child is not fluent with their times tables up to 12x12, then they should be accessing </a:t>
            </a:r>
            <a:r>
              <a:rPr lang="en-GB" altLang="en-US" sz="1200" dirty="0" err="1"/>
              <a:t>TTRockstars</a:t>
            </a:r>
            <a:r>
              <a:rPr lang="en-GB" altLang="en-US" sz="1200" dirty="0"/>
              <a:t> regularly.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63" name="Text Box 23">
            <a:extLst>
              <a:ext uri="{FF2B5EF4-FFF2-40B4-BE49-F238E27FC236}">
                <a16:creationId xmlns:a16="http://schemas.microsoft.com/office/drawing/2014/main" id="{C5810336-8FC8-60B5-0C97-EACDF113BA39}"/>
              </a:ext>
            </a:extLst>
          </p:cNvPr>
          <p:cNvSpPr txBox="1">
            <a:spLocks noChangeArrowheads="1"/>
          </p:cNvSpPr>
          <p:nvPr/>
        </p:nvSpPr>
        <p:spPr bwMode="auto">
          <a:xfrm>
            <a:off x="3518263" y="6031405"/>
            <a:ext cx="3215346" cy="323795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English</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8000"/>
                </a:solidFill>
                <a:effectLst/>
                <a:latin typeface="Comic Sans MS" panose="030F0702030302020204" pitchFamily="66" charset="0"/>
              </a:rPr>
              <a:t>	</a:t>
            </a:r>
          </a:p>
          <a:p>
            <a:r>
              <a:rPr lang="en-GB" sz="1200" dirty="0"/>
              <a:t>We will continue to improve our reading comprehension skills, particularly on questions relating to inference and multiple mark questions. We will focus on improving our vocabulary and varying our sentence structures in preparation for SATs. </a:t>
            </a:r>
          </a:p>
          <a:p>
            <a:endParaRPr lang="en-GB" sz="1200" dirty="0"/>
          </a:p>
          <a:p>
            <a:r>
              <a:rPr lang="en-GB" sz="1200" dirty="0"/>
              <a:t>Within our writing sessions, we will be: </a:t>
            </a:r>
          </a:p>
          <a:p>
            <a:pPr marL="342900" lvl="0" indent="-342900">
              <a:buFont typeface="Symbol" panose="05050102010706020507" pitchFamily="18" charset="2"/>
              <a:buChar char=""/>
            </a:pPr>
            <a:r>
              <a:rPr lang="en-GB" sz="1200" dirty="0"/>
              <a:t>Writing an alternative ending for ‘Alma’</a:t>
            </a:r>
          </a:p>
          <a:p>
            <a:pPr marL="342900" lvl="0" indent="-342900">
              <a:buFont typeface="Symbol" panose="05050102010706020507" pitchFamily="18" charset="2"/>
              <a:buChar char=""/>
            </a:pPr>
            <a:r>
              <a:rPr lang="en-GB" sz="1200" dirty="0"/>
              <a:t>Using persuasive skills to debate ‘Should I go straight to High School after SATs?’ </a:t>
            </a:r>
          </a:p>
          <a:p>
            <a:pPr marL="342900" lvl="0" indent="-342900">
              <a:buFont typeface="Symbol" panose="05050102010706020507" pitchFamily="18" charset="2"/>
              <a:buChar char=""/>
            </a:pPr>
            <a:r>
              <a:rPr lang="en-GB" sz="1200" dirty="0"/>
              <a:t>We will be revising various grammar, punctuation and spelling in preparation for the KS2 SATS.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40" name="Picture 1039" descr="A picture containing shape&#10;&#10;Description automatically generated">
            <a:extLst>
              <a:ext uri="{FF2B5EF4-FFF2-40B4-BE49-F238E27FC236}">
                <a16:creationId xmlns:a16="http://schemas.microsoft.com/office/drawing/2014/main" id="{0AA8288A-CDED-EDB0-EED0-005660507D4E}"/>
              </a:ext>
            </a:extLst>
          </p:cNvPr>
          <p:cNvPicPr>
            <a:picLocks noChangeAspect="1"/>
          </p:cNvPicPr>
          <p:nvPr/>
        </p:nvPicPr>
        <p:blipFill rotWithShape="1">
          <a:blip r:embed="rId6">
            <a:extLst>
              <a:ext uri="{28A0092B-C50C-407E-A947-70E740481C1C}">
                <a14:useLocalDpi xmlns:a14="http://schemas.microsoft.com/office/drawing/2010/main" val="0"/>
              </a:ext>
            </a:extLst>
          </a:blip>
          <a:srcRect l="1743" t="56202" r="54822" b="11809"/>
          <a:stretch/>
        </p:blipFill>
        <p:spPr>
          <a:xfrm>
            <a:off x="6187209" y="6040086"/>
            <a:ext cx="451026" cy="469902"/>
          </a:xfrm>
          <a:prstGeom prst="rect">
            <a:avLst/>
          </a:prstGeom>
        </p:spPr>
      </p:pic>
      <p:pic>
        <p:nvPicPr>
          <p:cNvPr id="1083" name="Picture 59" descr="Horizontal stack of colored books flat icon Vector Image">
            <a:extLst>
              <a:ext uri="{FF2B5EF4-FFF2-40B4-BE49-F238E27FC236}">
                <a16:creationId xmlns:a16="http://schemas.microsoft.com/office/drawing/2014/main" id="{E1ECA215-5FCA-452E-5DA3-9DA72ACE88C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124" t="14282" r="18249" b="23328"/>
          <a:stretch/>
        </p:blipFill>
        <p:spPr bwMode="auto">
          <a:xfrm>
            <a:off x="3632373" y="6031405"/>
            <a:ext cx="303592" cy="311735"/>
          </a:xfrm>
          <a:prstGeom prst="rect">
            <a:avLst/>
          </a:prstGeom>
          <a:noFill/>
          <a:extLst>
            <a:ext uri="{909E8E84-426E-40DD-AFC4-6F175D3DCCD1}">
              <a14:hiddenFill xmlns:a14="http://schemas.microsoft.com/office/drawing/2010/main">
                <a:solidFill>
                  <a:srgbClr val="FFFFFF"/>
                </a:solidFill>
              </a14:hiddenFill>
            </a:ext>
          </a:extLst>
        </p:spPr>
      </p:pic>
      <p:sp>
        <p:nvSpPr>
          <p:cNvPr id="75" name="Text Box 23">
            <a:extLst>
              <a:ext uri="{FF2B5EF4-FFF2-40B4-BE49-F238E27FC236}">
                <a16:creationId xmlns:a16="http://schemas.microsoft.com/office/drawing/2014/main" id="{379DABDC-D5A0-C399-C65F-520BA2AC6D3F}"/>
              </a:ext>
            </a:extLst>
          </p:cNvPr>
          <p:cNvSpPr txBox="1">
            <a:spLocks noChangeArrowheads="1"/>
          </p:cNvSpPr>
          <p:nvPr/>
        </p:nvSpPr>
        <p:spPr bwMode="auto">
          <a:xfrm>
            <a:off x="119531" y="2531762"/>
            <a:ext cx="3215346" cy="177991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Modern Love Caps" panose="04070805081001020A01" pitchFamily="82" charset="0"/>
              </a:rPr>
              <a:t>Theme and big question</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2000" dirty="0">
              <a:solidFill>
                <a:srgbClr val="C00000"/>
              </a:solidFill>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008000"/>
                </a:solidFill>
                <a:effectLst/>
                <a:latin typeface="Twinkl" pitchFamily="2" charset="0"/>
              </a:rPr>
              <a:t>Evolution</a:t>
            </a: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sz="2000" b="0" i="0" dirty="0">
                <a:solidFill>
                  <a:srgbClr val="000000"/>
                </a:solidFill>
                <a:effectLst/>
                <a:latin typeface="Calibri" panose="020F0502020204030204" pitchFamily="34" charset="0"/>
              </a:rPr>
              <a:t>If humans evolved from apes, why do apes still exist? </a:t>
            </a:r>
            <a:endParaRPr kumimoji="0" lang="en-GB" altLang="en-US" sz="1400" b="0"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6" name="Picture 57" descr="Free question mark - Vector Art">
            <a:extLst>
              <a:ext uri="{FF2B5EF4-FFF2-40B4-BE49-F238E27FC236}">
                <a16:creationId xmlns:a16="http://schemas.microsoft.com/office/drawing/2014/main" id="{0374458D-A5AC-7C1E-5DD5-F58C8051BB8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0549" t="7917" r="8880" b="6352"/>
          <a:stretch/>
        </p:blipFill>
        <p:spPr bwMode="auto">
          <a:xfrm>
            <a:off x="44158" y="2495338"/>
            <a:ext cx="378965" cy="375973"/>
          </a:xfrm>
          <a:prstGeom prst="rect">
            <a:avLst/>
          </a:prstGeom>
          <a:noFill/>
          <a:extLst>
            <a:ext uri="{909E8E84-426E-40DD-AFC4-6F175D3DCCD1}">
              <a14:hiddenFill xmlns:a14="http://schemas.microsoft.com/office/drawing/2010/main">
                <a:solidFill>
                  <a:srgbClr val="FFFFFF"/>
                </a:solidFill>
              </a14:hiddenFill>
            </a:ext>
          </a:extLst>
        </p:spPr>
      </p:pic>
      <p:sp>
        <p:nvSpPr>
          <p:cNvPr id="80" name="Text Box 23">
            <a:extLst>
              <a:ext uri="{FF2B5EF4-FFF2-40B4-BE49-F238E27FC236}">
                <a16:creationId xmlns:a16="http://schemas.microsoft.com/office/drawing/2014/main" id="{A1574DFF-9A31-B653-FA98-CE9352A13AB3}"/>
              </a:ext>
            </a:extLst>
          </p:cNvPr>
          <p:cNvSpPr txBox="1">
            <a:spLocks noChangeArrowheads="1"/>
          </p:cNvSpPr>
          <p:nvPr/>
        </p:nvSpPr>
        <p:spPr bwMode="auto">
          <a:xfrm>
            <a:off x="119531" y="4438685"/>
            <a:ext cx="3215346" cy="1752641"/>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SATs week </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b="1" dirty="0"/>
              <a:t>Monday 11</a:t>
            </a:r>
            <a:r>
              <a:rPr lang="en-GB" altLang="en-US" sz="1200" b="1" baseline="30000" dirty="0"/>
              <a:t>th</a:t>
            </a:r>
            <a:r>
              <a:rPr lang="en-GB" altLang="en-US" sz="1200" b="1" dirty="0"/>
              <a:t> May </a:t>
            </a:r>
            <a:r>
              <a:rPr lang="en-GB" altLang="en-US" sz="1200" dirty="0"/>
              <a:t>– Grammar and spelling papers</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b="1" dirty="0"/>
              <a:t>Tuesday 12</a:t>
            </a:r>
            <a:r>
              <a:rPr lang="en-GB" altLang="en-US" sz="1200" b="1" baseline="30000" dirty="0"/>
              <a:t>th</a:t>
            </a:r>
            <a:r>
              <a:rPr lang="en-GB" altLang="en-US" sz="1200" b="1" dirty="0"/>
              <a:t> May </a:t>
            </a:r>
            <a:r>
              <a:rPr lang="en-GB" altLang="en-US" sz="1200" dirty="0"/>
              <a:t>– Reading paper </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b="1" dirty="0"/>
              <a:t>Wednesday 13</a:t>
            </a:r>
            <a:r>
              <a:rPr lang="en-GB" altLang="en-US" sz="1200" b="1" baseline="30000" dirty="0"/>
              <a:t>th</a:t>
            </a:r>
            <a:r>
              <a:rPr lang="en-GB" altLang="en-US" sz="1200" b="1" dirty="0"/>
              <a:t> May </a:t>
            </a:r>
            <a:r>
              <a:rPr lang="en-GB" altLang="en-US" sz="1200" dirty="0"/>
              <a:t>– Maths Paper 1 (arithmetic) and Paper 2 (Reasoning 1)</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b="1" dirty="0"/>
              <a:t>Thursday 14</a:t>
            </a:r>
            <a:r>
              <a:rPr lang="en-GB" altLang="en-US" sz="1200" b="1" baseline="30000" dirty="0"/>
              <a:t>th</a:t>
            </a:r>
            <a:r>
              <a:rPr lang="en-GB" altLang="en-US" sz="1200" b="1" dirty="0"/>
              <a:t> May </a:t>
            </a:r>
            <a:r>
              <a:rPr lang="en-GB" altLang="en-US" sz="1200" dirty="0"/>
              <a:t>– Maths Paper 3 (Reasoning 2)</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2000" dirty="0">
              <a:solidFill>
                <a:srgbClr val="000000"/>
              </a:solidFill>
              <a:latin typeface="Modern Love Caps" panose="04070805081001020A01" pitchFamily="82" charset="0"/>
            </a:endParaRPr>
          </a:p>
        </p:txBody>
      </p:sp>
      <p:pic>
        <p:nvPicPr>
          <p:cNvPr id="81" name="Picture 80" descr="A picture containing text&#10;&#10;Description automatically generated">
            <a:extLst>
              <a:ext uri="{FF2B5EF4-FFF2-40B4-BE49-F238E27FC236}">
                <a16:creationId xmlns:a16="http://schemas.microsoft.com/office/drawing/2014/main" id="{75169FEA-8080-889B-A8D6-0B5C86475E85}"/>
              </a:ext>
            </a:extLst>
          </p:cNvPr>
          <p:cNvPicPr>
            <a:picLocks noChangeAspect="1"/>
          </p:cNvPicPr>
          <p:nvPr/>
        </p:nvPicPr>
        <p:blipFill rotWithShape="1">
          <a:blip r:embed="rId9">
            <a:extLst>
              <a:ext uri="{28A0092B-C50C-407E-A947-70E740481C1C}">
                <a14:useLocalDpi xmlns:a14="http://schemas.microsoft.com/office/drawing/2010/main" val="0"/>
              </a:ext>
            </a:extLst>
          </a:blip>
          <a:srcRect l="25909" t="36657" r="27451" b="32204"/>
          <a:stretch/>
        </p:blipFill>
        <p:spPr>
          <a:xfrm>
            <a:off x="2881658" y="4293915"/>
            <a:ext cx="539931" cy="509960"/>
          </a:xfrm>
          <a:prstGeom prst="rect">
            <a:avLst/>
          </a:prstGeom>
        </p:spPr>
      </p:pic>
      <p:pic>
        <p:nvPicPr>
          <p:cNvPr id="1035" name="Picture 1034">
            <a:extLst>
              <a:ext uri="{FF2B5EF4-FFF2-40B4-BE49-F238E27FC236}">
                <a16:creationId xmlns:a16="http://schemas.microsoft.com/office/drawing/2014/main" id="{49663328-BE24-58F9-7DB0-D8B0FD85B2B8}"/>
              </a:ext>
            </a:extLst>
          </p:cNvPr>
          <p:cNvPicPr>
            <a:picLocks noChangeAspect="1"/>
          </p:cNvPicPr>
          <p:nvPr/>
        </p:nvPicPr>
        <p:blipFill rotWithShape="1">
          <a:blip r:embed="rId10">
            <a:extLst>
              <a:ext uri="{28A0092B-C50C-407E-A947-70E740481C1C}">
                <a14:useLocalDpi xmlns:a14="http://schemas.microsoft.com/office/drawing/2010/main" val="0"/>
              </a:ext>
            </a:extLst>
          </a:blip>
          <a:srcRect l="9745" t="6845" r="64961" b="73796"/>
          <a:stretch/>
        </p:blipFill>
        <p:spPr>
          <a:xfrm>
            <a:off x="2832116" y="6270251"/>
            <a:ext cx="437954" cy="474194"/>
          </a:xfrm>
          <a:prstGeom prst="rect">
            <a:avLst/>
          </a:prstGeom>
        </p:spPr>
      </p:pic>
      <p:pic>
        <p:nvPicPr>
          <p:cNvPr id="2" name="Picture 2" descr="EDX Education 53835 2cm Linking Cubes, 10 Bright Colours, Pack of 100">
            <a:extLst>
              <a:ext uri="{FF2B5EF4-FFF2-40B4-BE49-F238E27FC236}">
                <a16:creationId xmlns:a16="http://schemas.microsoft.com/office/drawing/2014/main" id="{D95BB5B9-4C6E-5C99-2BA2-21EDC12DB6C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76301" y="8805086"/>
            <a:ext cx="397533" cy="39753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What are ten frames? (And how they help your child make sense of numbers) -  Math, Kids and Chaos">
            <a:extLst>
              <a:ext uri="{FF2B5EF4-FFF2-40B4-BE49-F238E27FC236}">
                <a16:creationId xmlns:a16="http://schemas.microsoft.com/office/drawing/2014/main" id="{CE2FC45A-D626-4F8E-7C31-2FF734F8E8E0}"/>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3360" t="18696" r="18495" b="16556"/>
          <a:stretch/>
        </p:blipFill>
        <p:spPr bwMode="auto">
          <a:xfrm>
            <a:off x="1865750" y="9011883"/>
            <a:ext cx="530381" cy="25196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icture containing text, clock, antenna&#10;&#10;Description automatically generated">
            <a:extLst>
              <a:ext uri="{FF2B5EF4-FFF2-40B4-BE49-F238E27FC236}">
                <a16:creationId xmlns:a16="http://schemas.microsoft.com/office/drawing/2014/main" id="{6B8272CB-CF93-5ABD-F21D-EDD8C3A84F8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4866" y="9011161"/>
            <a:ext cx="1524726" cy="222356"/>
          </a:xfrm>
          <a:prstGeom prst="rect">
            <a:avLst/>
          </a:prstGeom>
        </p:spPr>
      </p:pic>
      <p:pic>
        <p:nvPicPr>
          <p:cNvPr id="35" name="Picture 34">
            <a:extLst>
              <a:ext uri="{FF2B5EF4-FFF2-40B4-BE49-F238E27FC236}">
                <a16:creationId xmlns:a16="http://schemas.microsoft.com/office/drawing/2014/main" id="{C1EDE670-78CD-D186-2518-93374C3E8D62}"/>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16200000">
            <a:off x="2393700" y="8896026"/>
            <a:ext cx="493650" cy="274692"/>
          </a:xfrm>
          <a:prstGeom prst="rect">
            <a:avLst/>
          </a:prstGeom>
        </p:spPr>
      </p:pic>
      <p:sp>
        <p:nvSpPr>
          <p:cNvPr id="7" name="Oval 6">
            <a:extLst>
              <a:ext uri="{FF2B5EF4-FFF2-40B4-BE49-F238E27FC236}">
                <a16:creationId xmlns:a16="http://schemas.microsoft.com/office/drawing/2014/main" id="{A50C1A69-2194-317A-CBED-A6625353854B}"/>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27" name="Picture 3">
            <a:extLst>
              <a:ext uri="{FF2B5EF4-FFF2-40B4-BE49-F238E27FC236}">
                <a16:creationId xmlns:a16="http://schemas.microsoft.com/office/drawing/2014/main" id="{15A307A3-16C3-3822-8C3D-47EE28D1AFD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Oval 10">
            <a:extLst>
              <a:ext uri="{FF2B5EF4-FFF2-40B4-BE49-F238E27FC236}">
                <a16:creationId xmlns:a16="http://schemas.microsoft.com/office/drawing/2014/main" id="{60F2C88C-2152-7975-01A6-689C08A98FCC}"/>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85" name="Picture 61" descr="Autumn tree - Free nature icons">
            <a:extLst>
              <a:ext uri="{FF2B5EF4-FFF2-40B4-BE49-F238E27FC236}">
                <a16:creationId xmlns:a16="http://schemas.microsoft.com/office/drawing/2014/main" id="{85DD1472-F874-C93C-7E46-16F8E7D89AF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077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6 newsletter—</a:t>
            </a:r>
            <a:r>
              <a:rPr lang="en-GB" altLang="en-US" sz="2500" dirty="0">
                <a:solidFill>
                  <a:srgbClr val="000000"/>
                </a:solidFill>
                <a:latin typeface="Modern Love Caps" panose="04070805081001020A01" pitchFamily="82" charset="0"/>
              </a:rPr>
              <a:t>summer</a:t>
            </a:r>
            <a:r>
              <a:rPr kumimoji="0" lang="en-GB" altLang="en-US" sz="2500" b="0" i="0" u="none" strike="noStrike" cap="none" normalizeH="0" baseline="0" dirty="0">
                <a:ln>
                  <a:noFill/>
                </a:ln>
                <a:solidFill>
                  <a:srgbClr val="000000"/>
                </a:solidFill>
                <a:effectLst/>
                <a:latin typeface="Modern Love Caps" panose="04070805081001020A01" pitchFamily="82" charset="0"/>
              </a:rPr>
              <a:t> 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663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Text Box 23">
            <a:extLst>
              <a:ext uri="{FF2B5EF4-FFF2-40B4-BE49-F238E27FC236}">
                <a16:creationId xmlns:a16="http://schemas.microsoft.com/office/drawing/2014/main" id="{FA2E9399-05CD-C6C9-9F85-E5C869223A87}"/>
              </a:ext>
            </a:extLst>
          </p:cNvPr>
          <p:cNvSpPr txBox="1">
            <a:spLocks noChangeArrowheads="1"/>
          </p:cNvSpPr>
          <p:nvPr/>
        </p:nvSpPr>
        <p:spPr bwMode="auto">
          <a:xfrm>
            <a:off x="127798" y="1139031"/>
            <a:ext cx="3215346" cy="187503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Science</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b="1" dirty="0">
                <a:solidFill>
                  <a:srgbClr val="00B0F0"/>
                </a:solidFill>
                <a:latin typeface="Calibri" panose="020F0502020204030204" pitchFamily="34" charset="0"/>
              </a:rPr>
              <a:t>Living things – Evolution and Inheritance</a:t>
            </a:r>
          </a:p>
          <a:p>
            <a:pPr algn="ctr" defTabSz="914400" eaLnBrk="0" fontAlgn="base" hangingPunct="0">
              <a:spcBef>
                <a:spcPct val="0"/>
              </a:spcBef>
              <a:spcAft>
                <a:spcPct val="0"/>
              </a:spcAft>
            </a:pPr>
            <a:r>
              <a:rPr lang="en-GB" altLang="en-US" sz="1200" dirty="0">
                <a:latin typeface="Calibri" panose="020F0502020204030204" pitchFamily="34" charset="0"/>
              </a:rPr>
              <a:t>This term in Science, we will be looking at Charles Darwin’s theory of evolution. The children will be </a:t>
            </a:r>
            <a:r>
              <a:rPr lang="en-US" altLang="en-US" sz="1200" dirty="0">
                <a:latin typeface="Calibri" panose="020F0502020204030204" pitchFamily="34" charset="0"/>
              </a:rPr>
              <a:t>d</a:t>
            </a:r>
            <a:r>
              <a:rPr lang="en-US" sz="1200" dirty="0">
                <a:latin typeface="Calibri" panose="020F0502020204030204" pitchFamily="34" charset="0"/>
              </a:rPr>
              <a:t>efining and identifying variation in organisms and recall that it is caused by inherited and environmental factors, </a:t>
            </a:r>
            <a:r>
              <a:rPr lang="en-GB" altLang="en-US" sz="1200" dirty="0">
                <a:latin typeface="Calibri" panose="020F0502020204030204" pitchFamily="34" charset="0"/>
              </a:rPr>
              <a:t>d</a:t>
            </a:r>
            <a:r>
              <a:rPr lang="en-US" sz="1200" dirty="0">
                <a:latin typeface="Calibri" panose="020F0502020204030204" pitchFamily="34" charset="0"/>
              </a:rPr>
              <a:t>escribing patterns of inheritance from parent to offspring in a given example or family tree.</a:t>
            </a:r>
            <a:endParaRPr lang="en-GB" altLang="en-US" sz="1200" dirty="0">
              <a:latin typeface="Calibri" panose="020F0502020204030204" pitchFamily="34" charset="0"/>
            </a:endParaRPr>
          </a:p>
        </p:txBody>
      </p:sp>
      <p:sp>
        <p:nvSpPr>
          <p:cNvPr id="13" name="Text Box 23">
            <a:extLst>
              <a:ext uri="{FF2B5EF4-FFF2-40B4-BE49-F238E27FC236}">
                <a16:creationId xmlns:a16="http://schemas.microsoft.com/office/drawing/2014/main" id="{6CC02EB3-1678-ADC5-C525-7A6278510E53}"/>
              </a:ext>
            </a:extLst>
          </p:cNvPr>
          <p:cNvSpPr txBox="1">
            <a:spLocks noChangeArrowheads="1"/>
          </p:cNvSpPr>
          <p:nvPr/>
        </p:nvSpPr>
        <p:spPr bwMode="auto">
          <a:xfrm>
            <a:off x="3514858" y="1139032"/>
            <a:ext cx="3215346" cy="176427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RE</a:t>
            </a:r>
            <a:endParaRPr kumimoji="0" lang="en-GB" altLang="en-US" sz="1200" b="1" i="0" u="none" strike="noStrike" cap="none" normalizeH="0" baseline="0" dirty="0">
              <a:ln>
                <a:noFill/>
              </a:ln>
              <a:solidFill>
                <a:srgbClr val="008000"/>
              </a:solidFill>
              <a:effectLst/>
              <a:latin typeface="Twinkl" pitchFamily="2" charset="0"/>
            </a:endParaRPr>
          </a:p>
          <a:p>
            <a:pPr algn="ctr" defTabSz="914400" eaLnBrk="0" fontAlgn="base" hangingPunct="0">
              <a:spcBef>
                <a:spcPct val="0"/>
              </a:spcBef>
              <a:spcAft>
                <a:spcPct val="0"/>
              </a:spcAft>
            </a:pPr>
            <a:r>
              <a:rPr kumimoji="0" lang="en-GB" altLang="en-US" sz="1200" b="1" i="0" u="none" strike="noStrike" cap="none" normalizeH="0" baseline="0" dirty="0">
                <a:ln>
                  <a:noFill/>
                </a:ln>
                <a:solidFill>
                  <a:srgbClr val="C00000"/>
                </a:solidFill>
                <a:effectLst/>
              </a:rPr>
              <a:t>Christianity</a:t>
            </a:r>
            <a:r>
              <a:rPr kumimoji="0" lang="en-GB" altLang="en-US" sz="1200" b="1" i="0" u="none" strike="noStrike" cap="none" normalizeH="0" baseline="0" dirty="0">
                <a:ln>
                  <a:noFill/>
                </a:ln>
                <a:solidFill>
                  <a:srgbClr val="C00000"/>
                </a:solidFill>
              </a:rPr>
              <a:t> – </a:t>
            </a:r>
            <a:r>
              <a:rPr lang="en-GB" altLang="en-US" sz="1200" b="1" dirty="0">
                <a:solidFill>
                  <a:srgbClr val="C00000"/>
                </a:solidFill>
              </a:rPr>
              <a:t>Kingdom</a:t>
            </a:r>
            <a:r>
              <a:rPr kumimoji="0" lang="en-GB" altLang="en-US" sz="1200" b="1" i="0" u="none" strike="noStrike" cap="none" normalizeH="0" baseline="0" dirty="0">
                <a:ln>
                  <a:noFill/>
                </a:ln>
                <a:solidFill>
                  <a:srgbClr val="C00000"/>
                </a:solidFill>
              </a:rPr>
              <a:t> of God</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t>Our enquiry question for this term is ‘What kind of king is </a:t>
            </a:r>
            <a:r>
              <a:rPr lang="en-GB" altLang="en-US" sz="1200"/>
              <a:t>Jesus?’ We </a:t>
            </a:r>
            <a:r>
              <a:rPr lang="en-GB" altLang="en-US" sz="1200" dirty="0"/>
              <a:t>will be exploring a range of sources to develop our understanding of the Kingdom of God. We will then complete a project pitching ideas for how we can develop our local community.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4" name="Text Box 23">
            <a:extLst>
              <a:ext uri="{FF2B5EF4-FFF2-40B4-BE49-F238E27FC236}">
                <a16:creationId xmlns:a16="http://schemas.microsoft.com/office/drawing/2014/main" id="{F58163C0-E042-723C-D0C3-034A4C992B15}"/>
              </a:ext>
            </a:extLst>
          </p:cNvPr>
          <p:cNvSpPr txBox="1">
            <a:spLocks noChangeArrowheads="1"/>
          </p:cNvSpPr>
          <p:nvPr/>
        </p:nvSpPr>
        <p:spPr bwMode="auto">
          <a:xfrm>
            <a:off x="180637" y="3117970"/>
            <a:ext cx="3246474" cy="329171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PSHE</a:t>
            </a:r>
          </a:p>
          <a:p>
            <a:pPr algn="ctr" defTabSz="914400" eaLnBrk="0" fontAlgn="base" hangingPunct="0">
              <a:spcBef>
                <a:spcPct val="0"/>
              </a:spcBef>
              <a:spcAft>
                <a:spcPct val="0"/>
              </a:spcAft>
            </a:pPr>
            <a:r>
              <a:rPr lang="en-GB" altLang="en-US" sz="1200" b="1" dirty="0">
                <a:solidFill>
                  <a:srgbClr val="FF0000"/>
                </a:solidFill>
              </a:rPr>
              <a:t>The Power of Now</a:t>
            </a:r>
          </a:p>
          <a:p>
            <a:pPr algn="ctr" defTabSz="914400" eaLnBrk="0" fontAlgn="base" hangingPunct="0">
              <a:spcBef>
                <a:spcPct val="0"/>
              </a:spcBef>
              <a:spcAft>
                <a:spcPct val="0"/>
              </a:spcAft>
            </a:pPr>
            <a:r>
              <a:rPr lang="en-GB" altLang="en-US" sz="1200" dirty="0"/>
              <a:t>As part of our One Life learning, we will be focusing on the importance of being present and </a:t>
            </a:r>
            <a:r>
              <a:rPr lang="en-US" sz="1200" dirty="0"/>
              <a:t>engaged in the moment, which can lead to </a:t>
            </a:r>
          </a:p>
          <a:p>
            <a:pPr algn="ctr" defTabSz="914400" eaLnBrk="0" fontAlgn="base" hangingPunct="0">
              <a:spcBef>
                <a:spcPct val="0"/>
              </a:spcBef>
              <a:spcAft>
                <a:spcPct val="0"/>
              </a:spcAft>
            </a:pPr>
            <a:r>
              <a:rPr lang="en-US" sz="1200" dirty="0"/>
              <a:t>greater peace, clarity and fulfillment. We will explore techniques to help us do this and add to our mindfulness toolbox.</a:t>
            </a:r>
            <a:endParaRPr lang="en-GB" altLang="en-US" sz="1200" b="1" dirty="0">
              <a:solidFill>
                <a:srgbClr val="FF0000"/>
              </a:solidFill>
            </a:endParaRPr>
          </a:p>
          <a:p>
            <a:pPr algn="ctr" defTabSz="914400" eaLnBrk="0" fontAlgn="base" hangingPunct="0">
              <a:spcBef>
                <a:spcPct val="0"/>
              </a:spcBef>
              <a:spcAft>
                <a:spcPct val="0"/>
              </a:spcAft>
            </a:pPr>
            <a:endParaRPr lang="en-GB" altLang="en-US" sz="1050" b="1" dirty="0">
              <a:solidFill>
                <a:srgbClr val="FF0000"/>
              </a:solidFill>
            </a:endParaRPr>
          </a:p>
          <a:p>
            <a:pPr algn="ctr" defTabSz="914400" eaLnBrk="0" fontAlgn="base" hangingPunct="0">
              <a:spcBef>
                <a:spcPct val="0"/>
              </a:spcBef>
              <a:spcAft>
                <a:spcPct val="0"/>
              </a:spcAft>
            </a:pPr>
            <a:r>
              <a:rPr lang="en-GB" altLang="en-US" sz="1200" b="1" dirty="0">
                <a:solidFill>
                  <a:srgbClr val="FF0000"/>
                </a:solidFill>
              </a:rPr>
              <a:t>FGM </a:t>
            </a:r>
          </a:p>
          <a:p>
            <a:pPr algn="ctr" defTabSz="914400" eaLnBrk="0" fontAlgn="base" hangingPunct="0">
              <a:spcBef>
                <a:spcPct val="0"/>
              </a:spcBef>
              <a:spcAft>
                <a:spcPct val="0"/>
              </a:spcAft>
            </a:pPr>
            <a:r>
              <a:rPr lang="en-GB" altLang="en-US" sz="1200" dirty="0">
                <a:latin typeface="Calibri" panose="020F0502020204030204" pitchFamily="34" charset="0"/>
              </a:rPr>
              <a:t>As stated in the Relationships and Sex Education letter last term, part of our learning involves children understanding female genital mutilation. If you would like your child to be withdrawn from this learning please speak to a member of the Year 6 staff. You can find out more about this from the RSE policy on the school website. </a:t>
            </a:r>
          </a:p>
          <a:p>
            <a:pPr algn="ctr" defTabSz="914400" eaLnBrk="0" fontAlgn="base" hangingPunct="0">
              <a:spcBef>
                <a:spcPct val="0"/>
              </a:spcBef>
              <a:spcAft>
                <a:spcPct val="0"/>
              </a:spcAft>
            </a:pPr>
            <a:endParaRPr lang="en-GB" altLang="en-US" sz="12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6" name="Text Box 23">
            <a:extLst>
              <a:ext uri="{FF2B5EF4-FFF2-40B4-BE49-F238E27FC236}">
                <a16:creationId xmlns:a16="http://schemas.microsoft.com/office/drawing/2014/main" id="{2816F9F7-84D6-E2A3-F94F-B77E43B7CE70}"/>
              </a:ext>
            </a:extLst>
          </p:cNvPr>
          <p:cNvSpPr txBox="1">
            <a:spLocks noChangeArrowheads="1"/>
          </p:cNvSpPr>
          <p:nvPr/>
        </p:nvSpPr>
        <p:spPr bwMode="auto">
          <a:xfrm>
            <a:off x="3514856" y="3014066"/>
            <a:ext cx="3215346" cy="1857086"/>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DT</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b="1" dirty="0">
                <a:solidFill>
                  <a:srgbClr val="008000"/>
                </a:solidFill>
                <a:latin typeface="Comic Sans MS" panose="030F0702030302020204" pitchFamily="66" charset="0"/>
              </a:rPr>
              <a:t>T</a:t>
            </a:r>
            <a:r>
              <a:rPr kumimoji="0" lang="en-GB" altLang="en-US" sz="1200" b="1" i="0" u="none" strike="noStrike" cap="none" normalizeH="0" baseline="0" dirty="0">
                <a:ln>
                  <a:noFill/>
                </a:ln>
                <a:solidFill>
                  <a:srgbClr val="008000"/>
                </a:solidFill>
                <a:effectLst/>
                <a:latin typeface="Comic Sans MS" panose="030F0702030302020204" pitchFamily="66" charset="0"/>
              </a:rPr>
              <a:t>extiles</a:t>
            </a:r>
            <a:r>
              <a:rPr lang="en-GB" altLang="en-US" sz="1200" b="1" dirty="0">
                <a:solidFill>
                  <a:srgbClr val="008000"/>
                </a:solidFill>
                <a:latin typeface="Comic Sans MS" panose="030F0702030302020204" pitchFamily="66" charset="0"/>
              </a:rPr>
              <a:t>: Waistcoats</a:t>
            </a: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mj-lt"/>
              </a:rPr>
              <a:t>Children will be d</a:t>
            </a:r>
            <a:r>
              <a:rPr lang="en-GB" sz="1200" dirty="0">
                <a:latin typeface="+mj-lt"/>
              </a:rPr>
              <a:t>esigning a waistcoat in accordance with a specification and design criteria </a:t>
            </a:r>
            <a:r>
              <a:rPr lang="en-GB" sz="1200" b="0" i="0" dirty="0">
                <a:effectLst/>
                <a:latin typeface="+mj-lt"/>
              </a:rPr>
              <a:t>to fit a specific theme</a:t>
            </a:r>
            <a:r>
              <a:rPr lang="en-GB" sz="1200" dirty="0">
                <a:solidFill>
                  <a:srgbClr val="222222"/>
                </a:solidFill>
                <a:latin typeface="+mj-lt"/>
              </a:rPr>
              <a:t>, u</a:t>
            </a:r>
            <a:r>
              <a:rPr lang="en-GB" sz="1200" b="0" i="0" dirty="0">
                <a:solidFill>
                  <a:srgbClr val="222222"/>
                </a:solidFill>
                <a:effectLst/>
                <a:latin typeface="+mj-lt"/>
              </a:rPr>
              <a:t>se a template to mark and cut out a design, use a running stitch to join fabric, attach a secure fastening, as well as decorative objects and evaluate their final product.</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7" name="Text Box 23">
            <a:extLst>
              <a:ext uri="{FF2B5EF4-FFF2-40B4-BE49-F238E27FC236}">
                <a16:creationId xmlns:a16="http://schemas.microsoft.com/office/drawing/2014/main" id="{5DC2254A-F57E-C11B-516B-5AA45B2F07CA}"/>
              </a:ext>
            </a:extLst>
          </p:cNvPr>
          <p:cNvSpPr txBox="1">
            <a:spLocks noChangeArrowheads="1"/>
          </p:cNvSpPr>
          <p:nvPr/>
        </p:nvSpPr>
        <p:spPr bwMode="auto">
          <a:xfrm>
            <a:off x="3546842" y="4999086"/>
            <a:ext cx="3215346" cy="2821194"/>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dirty="0">
                <a:solidFill>
                  <a:srgbClr val="000000"/>
                </a:solidFill>
                <a:latin typeface="Modern Love Caps" panose="04070805081001020A01" pitchFamily="82" charset="0"/>
              </a:rPr>
              <a:t>PE</a:t>
            </a:r>
            <a:endParaRPr kumimoji="0" lang="en-GB" altLang="en-US" sz="110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400" dirty="0"/>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dirty="0"/>
              <a:t>This term we will be studying the two following areas in PE: Cricket &amp; Hockey.</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200" dirty="0"/>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dirty="0"/>
              <a:t>Please ensure on Mondays and Thursday your child is in suitable PE kit</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dirty="0"/>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dirty="0"/>
              <a:t>In Cricket, we will be focusing on catching and striking and applying these into a wider team context.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200" dirty="0"/>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dirty="0"/>
              <a:t>In Hockey we will be practicing dribbling, passing with precision as well as working together as a team. </a:t>
            </a:r>
          </a:p>
        </p:txBody>
      </p:sp>
      <p:sp>
        <p:nvSpPr>
          <p:cNvPr id="19" name="Text Box 23">
            <a:extLst>
              <a:ext uri="{FF2B5EF4-FFF2-40B4-BE49-F238E27FC236}">
                <a16:creationId xmlns:a16="http://schemas.microsoft.com/office/drawing/2014/main" id="{767E1DCC-0143-C968-3D44-86ACC54CD197}"/>
              </a:ext>
            </a:extLst>
          </p:cNvPr>
          <p:cNvSpPr txBox="1">
            <a:spLocks noChangeArrowheads="1"/>
          </p:cNvSpPr>
          <p:nvPr/>
        </p:nvSpPr>
        <p:spPr bwMode="auto">
          <a:xfrm>
            <a:off x="183778" y="6500913"/>
            <a:ext cx="3205135" cy="2761952"/>
          </a:xfrm>
          <a:prstGeom prst="rect">
            <a:avLst/>
          </a:prstGeom>
          <a:solidFill>
            <a:srgbClr val="FFFFFF"/>
          </a:solidFill>
          <a:ln w="28575" algn="ctr">
            <a:solidFill>
              <a:schemeClr val="accent2">
                <a:lumMod val="60000"/>
                <a:lumOff val="40000"/>
              </a:schemeClr>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effectLst/>
                <a:latin typeface="Modern Love Caps" panose="04070805081001020A01" pitchFamily="82" charset="0"/>
              </a:rPr>
              <a:t>Home Learning</a:t>
            </a:r>
            <a:endParaRPr kumimoji="0" lang="en-GB" altLang="en-US" sz="12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1200" dirty="0"/>
              <a:t>In the run up to SATs, homework will continue to be using revision guides and practising spellings. Once SATs are done, we will return to handing out homework on Fridays and it should be returned on Mondays, presented well and to a high standard. </a:t>
            </a:r>
          </a:p>
          <a:p>
            <a:pPr marL="0" marR="0" lvl="0" indent="0" algn="l" defTabSz="914400" rtl="0" eaLnBrk="0" fontAlgn="base" latinLnBrk="0" hangingPunct="0">
              <a:lnSpc>
                <a:spcPct val="100000"/>
              </a:lnSpc>
              <a:spcBef>
                <a:spcPct val="0"/>
              </a:spcBef>
              <a:spcAft>
                <a:spcPct val="0"/>
              </a:spcAft>
              <a:buClrTx/>
              <a:buSzTx/>
              <a:buFontTx/>
              <a:buNone/>
              <a:tabLst/>
            </a:pPr>
            <a:endParaRPr lang="en-GB" sz="1200" dirty="0"/>
          </a:p>
          <a:p>
            <a:pPr marL="0" marR="0" lvl="0" indent="0" algn="l" defTabSz="914400" rtl="0" eaLnBrk="0" fontAlgn="base" latinLnBrk="0" hangingPunct="0">
              <a:lnSpc>
                <a:spcPct val="100000"/>
              </a:lnSpc>
              <a:spcBef>
                <a:spcPct val="0"/>
              </a:spcBef>
              <a:spcAft>
                <a:spcPct val="0"/>
              </a:spcAft>
              <a:buClrTx/>
              <a:buSzTx/>
              <a:buFontTx/>
              <a:buNone/>
              <a:tabLst/>
            </a:pPr>
            <a:r>
              <a:rPr lang="en-GB" sz="1200" dirty="0"/>
              <a:t>Homework is an important part of ensuring your child is preparing for High School where they will continue to build on their independence with learning. Please encourage your child to complete homework and hand it in promptly.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9D419321-FE21-9BC5-F395-155CCD035D94}"/>
              </a:ext>
            </a:extLst>
          </p:cNvPr>
          <p:cNvPicPr>
            <a:picLocks noChangeAspect="1"/>
          </p:cNvPicPr>
          <p:nvPr/>
        </p:nvPicPr>
        <p:blipFill rotWithShape="1">
          <a:blip r:embed="rId5">
            <a:extLst>
              <a:ext uri="{28A0092B-C50C-407E-A947-70E740481C1C}">
                <a14:useLocalDpi xmlns:a14="http://schemas.microsoft.com/office/drawing/2010/main" val="0"/>
              </a:ext>
            </a:extLst>
          </a:blip>
          <a:srcRect l="50356" t="8017" r="22444" b="74640"/>
          <a:stretch/>
        </p:blipFill>
        <p:spPr>
          <a:xfrm>
            <a:off x="2988989" y="1006389"/>
            <a:ext cx="438122" cy="395185"/>
          </a:xfrm>
          <a:prstGeom prst="rect">
            <a:avLst/>
          </a:prstGeom>
        </p:spPr>
      </p:pic>
      <p:pic>
        <p:nvPicPr>
          <p:cNvPr id="22" name="Picture 21" descr="Understanding Christianity">
            <a:extLst>
              <a:ext uri="{FF2B5EF4-FFF2-40B4-BE49-F238E27FC236}">
                <a16:creationId xmlns:a16="http://schemas.microsoft.com/office/drawing/2014/main" id="{21365F39-0375-2B45-ECA3-3A260693CEA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211088" y="1184486"/>
            <a:ext cx="415792" cy="415792"/>
          </a:xfrm>
          <a:prstGeom prst="rect">
            <a:avLst/>
          </a:prstGeom>
          <a:noFill/>
          <a:ln>
            <a:noFill/>
          </a:ln>
        </p:spPr>
      </p:pic>
      <p:pic>
        <p:nvPicPr>
          <p:cNvPr id="23" name="Picture 22" descr="Image result for you, Me PSHE.">
            <a:extLst>
              <a:ext uri="{FF2B5EF4-FFF2-40B4-BE49-F238E27FC236}">
                <a16:creationId xmlns:a16="http://schemas.microsoft.com/office/drawing/2014/main" id="{4377EAEA-CCBA-07DB-B5A5-4939F5042BAF}"/>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82863" y="3140259"/>
            <a:ext cx="313262" cy="399618"/>
          </a:xfrm>
          <a:prstGeom prst="rect">
            <a:avLst/>
          </a:prstGeom>
          <a:noFill/>
          <a:ln>
            <a:noFill/>
          </a:ln>
        </p:spPr>
      </p:pic>
      <p:pic>
        <p:nvPicPr>
          <p:cNvPr id="8" name="Picture 7" descr="A picture containing shape&#10;&#10;Description automatically generated">
            <a:extLst>
              <a:ext uri="{FF2B5EF4-FFF2-40B4-BE49-F238E27FC236}">
                <a16:creationId xmlns:a16="http://schemas.microsoft.com/office/drawing/2014/main" id="{63798A79-E5C0-1C5E-83DD-1415369BD21F}"/>
              </a:ext>
            </a:extLst>
          </p:cNvPr>
          <p:cNvPicPr>
            <a:picLocks noChangeAspect="1"/>
          </p:cNvPicPr>
          <p:nvPr/>
        </p:nvPicPr>
        <p:blipFill rotWithShape="1">
          <a:blip r:embed="rId8">
            <a:extLst>
              <a:ext uri="{28A0092B-C50C-407E-A947-70E740481C1C}">
                <a14:useLocalDpi xmlns:a14="http://schemas.microsoft.com/office/drawing/2010/main" val="0"/>
              </a:ext>
            </a:extLst>
          </a:blip>
          <a:srcRect l="1445" t="3593" r="57934" b="62637"/>
          <a:stretch/>
        </p:blipFill>
        <p:spPr>
          <a:xfrm>
            <a:off x="3610003" y="3077135"/>
            <a:ext cx="376790" cy="443127"/>
          </a:xfrm>
          <a:prstGeom prst="rect">
            <a:avLst/>
          </a:prstGeom>
        </p:spPr>
      </p:pic>
      <p:pic>
        <p:nvPicPr>
          <p:cNvPr id="10" name="Picture 9" descr="Icon&#10;&#10;Description automatically generated">
            <a:extLst>
              <a:ext uri="{FF2B5EF4-FFF2-40B4-BE49-F238E27FC236}">
                <a16:creationId xmlns:a16="http://schemas.microsoft.com/office/drawing/2014/main" id="{B457B762-8F50-1522-0781-277261169713}"/>
              </a:ext>
            </a:extLst>
          </p:cNvPr>
          <p:cNvPicPr>
            <a:picLocks noChangeAspect="1"/>
          </p:cNvPicPr>
          <p:nvPr/>
        </p:nvPicPr>
        <p:blipFill rotWithShape="1">
          <a:blip r:embed="rId9">
            <a:extLst>
              <a:ext uri="{28A0092B-C50C-407E-A947-70E740481C1C}">
                <a14:useLocalDpi xmlns:a14="http://schemas.microsoft.com/office/drawing/2010/main" val="0"/>
              </a:ext>
            </a:extLst>
          </a:blip>
          <a:srcRect l="57318" t="9846" r="2117" b="56529"/>
          <a:stretch/>
        </p:blipFill>
        <p:spPr>
          <a:xfrm>
            <a:off x="6227632" y="3082488"/>
            <a:ext cx="407199" cy="477491"/>
          </a:xfrm>
          <a:prstGeom prst="rect">
            <a:avLst/>
          </a:prstGeom>
        </p:spPr>
      </p:pic>
      <p:pic>
        <p:nvPicPr>
          <p:cNvPr id="2052" name="Picture 4" descr="Families and Students | Wisconsin Department of Public Instruction">
            <a:extLst>
              <a:ext uri="{FF2B5EF4-FFF2-40B4-BE49-F238E27FC236}">
                <a16:creationId xmlns:a16="http://schemas.microsoft.com/office/drawing/2014/main" id="{A155DF1D-3E15-3C9C-4103-E5B84E4B5F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0800000" flipV="1">
            <a:off x="364302" y="6518784"/>
            <a:ext cx="411709" cy="411709"/>
          </a:xfrm>
          <a:prstGeom prst="rect">
            <a:avLst/>
          </a:prstGeom>
          <a:noFill/>
          <a:extLst>
            <a:ext uri="{909E8E84-426E-40DD-AFC4-6F175D3DCCD1}">
              <a14:hiddenFill xmlns:a14="http://schemas.microsoft.com/office/drawing/2010/main">
                <a:solidFill>
                  <a:srgbClr val="FFFFFF"/>
                </a:solidFill>
              </a14:hiddenFill>
            </a:ext>
          </a:extLst>
        </p:spPr>
      </p:pic>
      <p:sp>
        <p:nvSpPr>
          <p:cNvPr id="34" name="Text Box 23">
            <a:extLst>
              <a:ext uri="{FF2B5EF4-FFF2-40B4-BE49-F238E27FC236}">
                <a16:creationId xmlns:a16="http://schemas.microsoft.com/office/drawing/2014/main" id="{36B87CF4-50AC-9796-74B9-00EAC2ECE0F6}"/>
              </a:ext>
            </a:extLst>
          </p:cNvPr>
          <p:cNvSpPr txBox="1">
            <a:spLocks noChangeArrowheads="1"/>
          </p:cNvSpPr>
          <p:nvPr/>
        </p:nvSpPr>
        <p:spPr bwMode="auto">
          <a:xfrm>
            <a:off x="3516573" y="7868093"/>
            <a:ext cx="3215346" cy="1442628"/>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latin typeface="Modern Love Caps" panose="04070805081001020A01" pitchFamily="82" charset="0"/>
              </a:rPr>
              <a:t>communication</a:t>
            </a:r>
            <a:endParaRPr lang="en-GB" sz="1100" dirty="0"/>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200" dirty="0">
                <a:latin typeface="Calibri "/>
              </a:rPr>
              <a:t>Please ensure you check Seesaw regularly. We send regular updates and notices from the school office.  </a:t>
            </a:r>
            <a:r>
              <a:rPr kumimoji="0" lang="en-GB" altLang="en-US" sz="1200" i="0" u="none" strike="noStrike" cap="none" normalizeH="0" baseline="0" dirty="0">
                <a:ln>
                  <a:noFill/>
                </a:ln>
                <a:effectLst/>
                <a:latin typeface="Calibri "/>
              </a:rPr>
              <a:t>Also, don’t </a:t>
            </a:r>
            <a:r>
              <a:rPr lang="en-GB" altLang="en-US" sz="1200" dirty="0">
                <a:latin typeface="Calibri "/>
              </a:rPr>
              <a:t>forget to visit our </a:t>
            </a:r>
            <a:r>
              <a:rPr lang="en-GB" altLang="en-US" sz="1200" dirty="0">
                <a:latin typeface="Calibri "/>
                <a:hlinkClick r:id="rId11"/>
              </a:rPr>
              <a:t>Facebook</a:t>
            </a:r>
            <a:r>
              <a:rPr lang="en-GB" altLang="en-US" sz="1200" dirty="0">
                <a:latin typeface="Calibri "/>
              </a:rPr>
              <a:t>, </a:t>
            </a:r>
            <a:r>
              <a:rPr lang="en-GB" altLang="en-US" sz="1200" dirty="0">
                <a:latin typeface="Calibri "/>
                <a:hlinkClick r:id="rId12"/>
              </a:rPr>
              <a:t>Twitter</a:t>
            </a:r>
            <a:r>
              <a:rPr lang="en-GB" altLang="en-US" sz="1200" dirty="0">
                <a:latin typeface="Calibri "/>
              </a:rPr>
              <a:t> and </a:t>
            </a:r>
            <a:r>
              <a:rPr lang="en-GB" altLang="en-US" sz="1200" dirty="0">
                <a:latin typeface="Calibri "/>
                <a:hlinkClick r:id="rId13"/>
              </a:rPr>
              <a:t>class webpage </a:t>
            </a:r>
            <a:r>
              <a:rPr lang="en-GB" altLang="en-US" sz="1200" dirty="0">
                <a:latin typeface="Calibri "/>
              </a:rPr>
              <a:t>to see all our learning in Y6 and school. </a:t>
            </a:r>
            <a:endParaRPr kumimoji="0" lang="en-GB" altLang="en-US" sz="1200" i="0" u="none" strike="noStrike" cap="none" normalizeH="0" baseline="0" dirty="0">
              <a:ln>
                <a:noFill/>
              </a:ln>
              <a:effectLst/>
              <a:latin typeface="Calibri "/>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2054" name="Picture 6" descr="Springer Inscience Communications Icon - Communication Icon Png,  Transparent Png , Transparent Png Image - PNGitem">
            <a:extLst>
              <a:ext uri="{FF2B5EF4-FFF2-40B4-BE49-F238E27FC236}">
                <a16:creationId xmlns:a16="http://schemas.microsoft.com/office/drawing/2014/main" id="{264B7E5C-FCE3-7543-FC95-2D18591D340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498505" y="7838766"/>
            <a:ext cx="522983" cy="38315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eesaw">
            <a:extLst>
              <a:ext uri="{FF2B5EF4-FFF2-40B4-BE49-F238E27FC236}">
                <a16:creationId xmlns:a16="http://schemas.microsoft.com/office/drawing/2014/main" id="{4EBD39AB-C092-D8FA-7654-C0E8276BB810}"/>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086749" y="7905065"/>
            <a:ext cx="477882" cy="316857"/>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DBAAB5CC-004F-37E8-C01B-2BA75C6ADEC7}"/>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3">
            <a:extLst>
              <a:ext uri="{FF2B5EF4-FFF2-40B4-BE49-F238E27FC236}">
                <a16:creationId xmlns:a16="http://schemas.microsoft.com/office/drawing/2014/main" id="{E5B7F78D-941F-83B4-35DD-EE52AC527CE9}"/>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Oval 8">
            <a:extLst>
              <a:ext uri="{FF2B5EF4-FFF2-40B4-BE49-F238E27FC236}">
                <a16:creationId xmlns:a16="http://schemas.microsoft.com/office/drawing/2014/main" id="{D9E6CCCF-E0B5-639A-00A6-84719E92B395}"/>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61" descr="Autumn tree - Free nature icons">
            <a:extLst>
              <a:ext uri="{FF2B5EF4-FFF2-40B4-BE49-F238E27FC236}">
                <a16:creationId xmlns:a16="http://schemas.microsoft.com/office/drawing/2014/main" id="{B727AD75-2BF3-3EF9-0701-1D6B23444F1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Physical Education Icon #353991 - Free Icons Library">
            <a:extLst>
              <a:ext uri="{FF2B5EF4-FFF2-40B4-BE49-F238E27FC236}">
                <a16:creationId xmlns:a16="http://schemas.microsoft.com/office/drawing/2014/main" id="{2141948A-5357-65C3-3538-23D6FA2E2E3D}"/>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014593" y="4974403"/>
            <a:ext cx="668337" cy="294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148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974</Words>
  <Application>Microsoft Office PowerPoint</Application>
  <PresentationFormat>A4 Paper (210x297 mm)</PresentationFormat>
  <Paragraphs>96</Paragraphs>
  <Slides>2</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vt:i4>
      </vt:variant>
    </vt:vector>
  </HeadingPairs>
  <TitlesOfParts>
    <vt:vector size="13" baseType="lpstr">
      <vt:lpstr>Arial</vt:lpstr>
      <vt:lpstr>Calibri</vt:lpstr>
      <vt:lpstr>Calibri </vt:lpstr>
      <vt:lpstr>Calibri Light</vt:lpstr>
      <vt:lpstr>Comic Sans MS</vt:lpstr>
      <vt:lpstr>Modern Love</vt:lpstr>
      <vt:lpstr>Modern Love Caps</vt:lpstr>
      <vt:lpstr>Symbol</vt:lpstr>
      <vt:lpstr>Times New Roman</vt:lpstr>
      <vt:lpstr>Twinkl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Lehana Newlands</dc:creator>
  <cp:lastModifiedBy>Liz Shoesmith</cp:lastModifiedBy>
  <cp:revision>26</cp:revision>
  <cp:lastPrinted>2023-09-08T12:10:27Z</cp:lastPrinted>
  <dcterms:created xsi:type="dcterms:W3CDTF">2022-08-07T11:30:02Z</dcterms:created>
  <dcterms:modified xsi:type="dcterms:W3CDTF">2026-04-22T09:35:53Z</dcterms:modified>
</cp:coreProperties>
</file>